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7200900" cy="10261600"/>
  <p:notesSz cx="7104063" cy="10234613"/>
  <p:defaultTextStyle>
    <a:defPPr>
      <a:defRPr lang="ja-JP"/>
    </a:defPPr>
    <a:lvl1pPr marL="0" algn="l" defTabSz="104917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24588" algn="l" defTabSz="104917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49177" algn="l" defTabSz="104917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73765" algn="l" defTabSz="104917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98354" algn="l" defTabSz="104917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622942" algn="l" defTabSz="104917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147531" algn="l" defTabSz="104917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672119" algn="l" defTabSz="104917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196707" algn="l" defTabSz="1049177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2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76C8"/>
    <a:srgbClr val="CCFFCC"/>
    <a:srgbClr val="72AF2F"/>
    <a:srgbClr val="66FF66"/>
    <a:srgbClr val="FFFFCC"/>
    <a:srgbClr val="99FF99"/>
    <a:srgbClr val="009900"/>
    <a:srgbClr val="00FF00"/>
    <a:srgbClr val="00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20" autoAdjust="0"/>
  </p:normalViewPr>
  <p:slideViewPr>
    <p:cSldViewPr>
      <p:cViewPr>
        <p:scale>
          <a:sx n="100" d="100"/>
          <a:sy n="100" d="100"/>
        </p:scale>
        <p:origin x="58" y="-1387"/>
      </p:cViewPr>
      <p:guideLst>
        <p:guide orient="horz" pos="3232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8427" cy="511730"/>
          </a:xfrm>
          <a:prstGeom prst="rect">
            <a:avLst/>
          </a:prstGeom>
        </p:spPr>
        <p:txBody>
          <a:bodyPr vert="horz" lIns="94643" tIns="47321" rIns="94643" bIns="4732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3994" y="0"/>
            <a:ext cx="3078427" cy="511730"/>
          </a:xfrm>
          <a:prstGeom prst="rect">
            <a:avLst/>
          </a:prstGeom>
        </p:spPr>
        <p:txBody>
          <a:bodyPr vert="horz" lIns="94643" tIns="47321" rIns="94643" bIns="47321" rtlCol="0"/>
          <a:lstStyle>
            <a:lvl1pPr algn="r">
              <a:defRPr sz="1300"/>
            </a:lvl1pPr>
          </a:lstStyle>
          <a:p>
            <a:fld id="{D58EC5C2-CF20-4A08-89A0-28C3D302B88D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766763"/>
            <a:ext cx="2693987" cy="383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43" tIns="47321" rIns="94643" bIns="4732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407" y="4861443"/>
            <a:ext cx="5683250" cy="4605576"/>
          </a:xfrm>
          <a:prstGeom prst="rect">
            <a:avLst/>
          </a:prstGeom>
        </p:spPr>
        <p:txBody>
          <a:bodyPr vert="horz" lIns="94643" tIns="47321" rIns="94643" bIns="47321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3" y="9721108"/>
            <a:ext cx="3078427" cy="511730"/>
          </a:xfrm>
          <a:prstGeom prst="rect">
            <a:avLst/>
          </a:prstGeom>
        </p:spPr>
        <p:txBody>
          <a:bodyPr vert="horz" lIns="94643" tIns="47321" rIns="94643" bIns="4732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3994" y="9721108"/>
            <a:ext cx="3078427" cy="511730"/>
          </a:xfrm>
          <a:prstGeom prst="rect">
            <a:avLst/>
          </a:prstGeom>
        </p:spPr>
        <p:txBody>
          <a:bodyPr vert="horz" lIns="94643" tIns="47321" rIns="94643" bIns="47321" rtlCol="0" anchor="b"/>
          <a:lstStyle>
            <a:lvl1pPr algn="r">
              <a:defRPr sz="1300"/>
            </a:lvl1pPr>
          </a:lstStyle>
          <a:p>
            <a:fld id="{C3F5A79D-DFF8-41AD-BFE8-FCA18D004BE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428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73" y="3187751"/>
            <a:ext cx="6120765" cy="219959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814910"/>
            <a:ext cx="5040630" cy="262240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4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9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3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8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22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7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7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967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89" y="548713"/>
            <a:ext cx="1215152" cy="1167257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70040" y="548713"/>
            <a:ext cx="3525441" cy="1167257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8" y="6594028"/>
            <a:ext cx="6120765" cy="203806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8828" y="4349307"/>
            <a:ext cx="6120765" cy="2244725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458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49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37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8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2294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7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721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9670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70035" y="3192501"/>
            <a:ext cx="2370296" cy="90287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760346" y="3192501"/>
            <a:ext cx="2370296" cy="90287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5" y="410944"/>
            <a:ext cx="6480810" cy="1710267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6" y="2296988"/>
            <a:ext cx="3181648" cy="957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588" indent="0">
              <a:buNone/>
              <a:defRPr sz="2300" b="1"/>
            </a:lvl2pPr>
            <a:lvl3pPr marL="1049177" indent="0">
              <a:buNone/>
              <a:defRPr sz="2000" b="1"/>
            </a:lvl3pPr>
            <a:lvl4pPr marL="1573765" indent="0">
              <a:buNone/>
              <a:defRPr sz="1800" b="1"/>
            </a:lvl4pPr>
            <a:lvl5pPr marL="2098354" indent="0">
              <a:buNone/>
              <a:defRPr sz="1800" b="1"/>
            </a:lvl5pPr>
            <a:lvl6pPr marL="2622942" indent="0">
              <a:buNone/>
              <a:defRPr sz="1800" b="1"/>
            </a:lvl6pPr>
            <a:lvl7pPr marL="3147531" indent="0">
              <a:buNone/>
              <a:defRPr sz="1800" b="1"/>
            </a:lvl7pPr>
            <a:lvl8pPr marL="3672119" indent="0">
              <a:buNone/>
              <a:defRPr sz="1800" b="1"/>
            </a:lvl8pPr>
            <a:lvl9pPr marL="4196707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0046" y="3254257"/>
            <a:ext cx="3181648" cy="591229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57959" y="2296988"/>
            <a:ext cx="3182898" cy="95727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4588" indent="0">
              <a:buNone/>
              <a:defRPr sz="2300" b="1"/>
            </a:lvl2pPr>
            <a:lvl3pPr marL="1049177" indent="0">
              <a:buNone/>
              <a:defRPr sz="2000" b="1"/>
            </a:lvl3pPr>
            <a:lvl4pPr marL="1573765" indent="0">
              <a:buNone/>
              <a:defRPr sz="1800" b="1"/>
            </a:lvl4pPr>
            <a:lvl5pPr marL="2098354" indent="0">
              <a:buNone/>
              <a:defRPr sz="1800" b="1"/>
            </a:lvl5pPr>
            <a:lvl6pPr marL="2622942" indent="0">
              <a:buNone/>
              <a:defRPr sz="1800" b="1"/>
            </a:lvl6pPr>
            <a:lvl7pPr marL="3147531" indent="0">
              <a:buNone/>
              <a:defRPr sz="1800" b="1"/>
            </a:lvl7pPr>
            <a:lvl8pPr marL="3672119" indent="0">
              <a:buNone/>
              <a:defRPr sz="1800" b="1"/>
            </a:lvl8pPr>
            <a:lvl9pPr marL="4196707" indent="0">
              <a:buNone/>
              <a:defRPr sz="18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57959" y="3254257"/>
            <a:ext cx="3182898" cy="5912299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51" y="408567"/>
            <a:ext cx="2369047" cy="173877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15353" y="408565"/>
            <a:ext cx="4025504" cy="8757991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60051" y="2147339"/>
            <a:ext cx="2369047" cy="7019221"/>
          </a:xfrm>
        </p:spPr>
        <p:txBody>
          <a:bodyPr/>
          <a:lstStyle>
            <a:lvl1pPr marL="0" indent="0">
              <a:buNone/>
              <a:defRPr sz="1600"/>
            </a:lvl1pPr>
            <a:lvl2pPr marL="524588" indent="0">
              <a:buNone/>
              <a:defRPr sz="1400"/>
            </a:lvl2pPr>
            <a:lvl3pPr marL="1049177" indent="0">
              <a:buNone/>
              <a:defRPr sz="1200"/>
            </a:lvl3pPr>
            <a:lvl4pPr marL="1573765" indent="0">
              <a:buNone/>
              <a:defRPr sz="1100"/>
            </a:lvl4pPr>
            <a:lvl5pPr marL="2098354" indent="0">
              <a:buNone/>
              <a:defRPr sz="1100"/>
            </a:lvl5pPr>
            <a:lvl6pPr marL="2622942" indent="0">
              <a:buNone/>
              <a:defRPr sz="1100"/>
            </a:lvl6pPr>
            <a:lvl7pPr marL="3147531" indent="0">
              <a:buNone/>
              <a:defRPr sz="1100"/>
            </a:lvl7pPr>
            <a:lvl8pPr marL="3672119" indent="0">
              <a:buNone/>
              <a:defRPr sz="1100"/>
            </a:lvl8pPr>
            <a:lvl9pPr marL="4196707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7" y="7183124"/>
            <a:ext cx="4320540" cy="84801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11427" y="916895"/>
            <a:ext cx="4320540" cy="6156960"/>
          </a:xfrm>
        </p:spPr>
        <p:txBody>
          <a:bodyPr/>
          <a:lstStyle>
            <a:lvl1pPr marL="0" indent="0">
              <a:buNone/>
              <a:defRPr sz="3700"/>
            </a:lvl1pPr>
            <a:lvl2pPr marL="524588" indent="0">
              <a:buNone/>
              <a:defRPr sz="3200"/>
            </a:lvl2pPr>
            <a:lvl3pPr marL="1049177" indent="0">
              <a:buNone/>
              <a:defRPr sz="2800"/>
            </a:lvl3pPr>
            <a:lvl4pPr marL="1573765" indent="0">
              <a:buNone/>
              <a:defRPr sz="2300"/>
            </a:lvl4pPr>
            <a:lvl5pPr marL="2098354" indent="0">
              <a:buNone/>
              <a:defRPr sz="2300"/>
            </a:lvl5pPr>
            <a:lvl6pPr marL="2622942" indent="0">
              <a:buNone/>
              <a:defRPr sz="2300"/>
            </a:lvl6pPr>
            <a:lvl7pPr marL="3147531" indent="0">
              <a:buNone/>
              <a:defRPr sz="2300"/>
            </a:lvl7pPr>
            <a:lvl8pPr marL="3672119" indent="0">
              <a:buNone/>
              <a:defRPr sz="2300"/>
            </a:lvl8pPr>
            <a:lvl9pPr marL="4196707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11427" y="8031131"/>
            <a:ext cx="4320540" cy="1204312"/>
          </a:xfrm>
        </p:spPr>
        <p:txBody>
          <a:bodyPr/>
          <a:lstStyle>
            <a:lvl1pPr marL="0" indent="0">
              <a:buNone/>
              <a:defRPr sz="1600"/>
            </a:lvl1pPr>
            <a:lvl2pPr marL="524588" indent="0">
              <a:buNone/>
              <a:defRPr sz="1400"/>
            </a:lvl2pPr>
            <a:lvl3pPr marL="1049177" indent="0">
              <a:buNone/>
              <a:defRPr sz="1200"/>
            </a:lvl3pPr>
            <a:lvl4pPr marL="1573765" indent="0">
              <a:buNone/>
              <a:defRPr sz="1100"/>
            </a:lvl4pPr>
            <a:lvl5pPr marL="2098354" indent="0">
              <a:buNone/>
              <a:defRPr sz="1100"/>
            </a:lvl5pPr>
            <a:lvl6pPr marL="2622942" indent="0">
              <a:buNone/>
              <a:defRPr sz="1100"/>
            </a:lvl6pPr>
            <a:lvl7pPr marL="3147531" indent="0">
              <a:buNone/>
              <a:defRPr sz="1100"/>
            </a:lvl7pPr>
            <a:lvl8pPr marL="3672119" indent="0">
              <a:buNone/>
              <a:defRPr sz="1100"/>
            </a:lvl8pPr>
            <a:lvl9pPr marL="4196707" indent="0">
              <a:buNone/>
              <a:defRPr sz="11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60045" y="410944"/>
            <a:ext cx="6480810" cy="1710267"/>
          </a:xfrm>
          <a:prstGeom prst="rect">
            <a:avLst/>
          </a:prstGeom>
        </p:spPr>
        <p:txBody>
          <a:bodyPr vert="horz" lIns="104918" tIns="52459" rIns="104918" bIns="52459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60045" y="2394377"/>
            <a:ext cx="6480810" cy="6772181"/>
          </a:xfrm>
          <a:prstGeom prst="rect">
            <a:avLst/>
          </a:prstGeom>
        </p:spPr>
        <p:txBody>
          <a:bodyPr vert="horz" lIns="104918" tIns="52459" rIns="104918" bIns="5245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60045" y="9510984"/>
            <a:ext cx="1680210" cy="546335"/>
          </a:xfrm>
          <a:prstGeom prst="rect">
            <a:avLst/>
          </a:prstGeom>
        </p:spPr>
        <p:txBody>
          <a:bodyPr vert="horz" lIns="104918" tIns="52459" rIns="104918" bIns="5245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FC462-8485-4FE6-8726-1AB969644320}" type="datetimeFigureOut">
              <a:rPr kumimoji="1" lang="ja-JP" altLang="en-US" smtClean="0"/>
              <a:pPr/>
              <a:t>2020/6/30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460313" y="9510984"/>
            <a:ext cx="2280285" cy="546335"/>
          </a:xfrm>
          <a:prstGeom prst="rect">
            <a:avLst/>
          </a:prstGeom>
        </p:spPr>
        <p:txBody>
          <a:bodyPr vert="horz" lIns="104918" tIns="52459" rIns="104918" bIns="5245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160645" y="9510984"/>
            <a:ext cx="1680210" cy="546335"/>
          </a:xfrm>
          <a:prstGeom prst="rect">
            <a:avLst/>
          </a:prstGeom>
        </p:spPr>
        <p:txBody>
          <a:bodyPr vert="horz" lIns="104918" tIns="52459" rIns="104918" bIns="5245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AEE4E-0070-4151-BDE4-CA540E8387F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9177" rtl="0" eaLnBrk="1" latinLnBrk="0" hangingPunct="1">
        <a:spcBef>
          <a:spcPct val="0"/>
        </a:spcBef>
        <a:buNone/>
        <a:defRPr kumimoji="1" sz="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3442" indent="-393442" algn="l" defTabSz="1049177" rtl="0" eaLnBrk="1" latinLnBrk="0" hangingPunct="1">
        <a:spcBef>
          <a:spcPct val="20000"/>
        </a:spcBef>
        <a:buFont typeface="Arial" pitchFamily="34" charset="0"/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2457" indent="-327867" algn="l" defTabSz="1049177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11471" indent="-262294" algn="l" defTabSz="1049177" rtl="0" eaLnBrk="1" latinLnBrk="0" hangingPunct="1">
        <a:spcBef>
          <a:spcPct val="20000"/>
        </a:spcBef>
        <a:buFont typeface="Arial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36060" indent="-262294" algn="l" defTabSz="1049177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60648" indent="-262294" algn="l" defTabSz="1049177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85237" indent="-262294" algn="l" defTabSz="104917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9825" indent="-262294" algn="l" defTabSz="104917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34413" indent="-262294" algn="l" defTabSz="104917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9001" indent="-262294" algn="l" defTabSz="1049177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917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4588" algn="l" defTabSz="104917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49177" algn="l" defTabSz="104917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73765" algn="l" defTabSz="104917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98354" algn="l" defTabSz="104917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622942" algn="l" defTabSz="104917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147531" algn="l" defTabSz="104917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72119" algn="l" defTabSz="104917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96707" algn="l" defTabSz="1049177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0410" y="-151557"/>
            <a:ext cx="6169687" cy="96325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5589" y="861700"/>
            <a:ext cx="4596782" cy="798645"/>
          </a:xfrm>
          <a:prstGeom prst="rect">
            <a:avLst/>
          </a:prstGeom>
        </p:spPr>
      </p:pic>
      <p:sp>
        <p:nvSpPr>
          <p:cNvPr id="6" name="角丸四角形 5"/>
          <p:cNvSpPr/>
          <p:nvPr/>
        </p:nvSpPr>
        <p:spPr>
          <a:xfrm>
            <a:off x="265080" y="1240296"/>
            <a:ext cx="6624736" cy="2166388"/>
          </a:xfrm>
          <a:prstGeom prst="roundRect">
            <a:avLst>
              <a:gd name="adj" fmla="val 2337"/>
            </a:avLst>
          </a:prstGeom>
          <a:noFill/>
          <a:ln w="25400" cmpd="sng">
            <a:solidFill>
              <a:srgbClr val="3276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19550" y="1546789"/>
            <a:ext cx="6392687" cy="209065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「強い農林水産業」、「美しく活力ある農山漁村」の実現のため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農山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漁村の有するポテンシャルを引き出すことにより地域の活性化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所得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向上に取り組んでいる優良な事例を選定し、全国への発信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通じて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他地域への横展開を図るものです。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なお、選定された地区に対しては、選定証の授与を行います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また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、「ディスカバー農山漁村の宝」特設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サイト等で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活動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err="1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を紹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介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するほか、様々なイベントへの出展支援を通じて、全国的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情報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発信を行います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439797" y="1075580"/>
            <a:ext cx="3400796" cy="341024"/>
          </a:xfrm>
          <a:prstGeom prst="roundRect">
            <a:avLst>
              <a:gd name="adj" fmla="val 21632"/>
            </a:avLst>
          </a:prstGeom>
          <a:solidFill>
            <a:srgbClr val="99FF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kumimoji="1" lang="ja-JP" altLang="en-US" sz="1400" b="1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「ディスカバー農山漁村の宝」とは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785273" y="3179589"/>
            <a:ext cx="2094815" cy="1899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</a:rPr>
              <a:t>選定団体記念撮影（首相官邸）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xmlns="" id="{7C588369-86FC-40F9-B369-4514B8029992}"/>
              </a:ext>
            </a:extLst>
          </p:cNvPr>
          <p:cNvGrpSpPr/>
          <p:nvPr/>
        </p:nvGrpSpPr>
        <p:grpSpPr>
          <a:xfrm>
            <a:off x="272959" y="8421904"/>
            <a:ext cx="6624736" cy="1327931"/>
            <a:chOff x="214952" y="1804316"/>
            <a:chExt cx="6624736" cy="1929729"/>
          </a:xfrm>
        </p:grpSpPr>
        <p:sp>
          <p:nvSpPr>
            <p:cNvPr id="28" name="角丸四角形 48">
              <a:extLst>
                <a:ext uri="{FF2B5EF4-FFF2-40B4-BE49-F238E27FC236}">
                  <a16:creationId xmlns:a16="http://schemas.microsoft.com/office/drawing/2014/main" xmlns="" id="{A583ACE9-DACD-425F-A14B-2D1BA4F1CB64}"/>
                </a:ext>
              </a:extLst>
            </p:cNvPr>
            <p:cNvSpPr/>
            <p:nvPr/>
          </p:nvSpPr>
          <p:spPr>
            <a:xfrm>
              <a:off x="214952" y="2022667"/>
              <a:ext cx="6624736" cy="1711378"/>
            </a:xfrm>
            <a:prstGeom prst="roundRect">
              <a:avLst>
                <a:gd name="adj" fmla="val 2337"/>
              </a:avLst>
            </a:prstGeom>
            <a:noFill/>
            <a:ln w="25400"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角丸四角形 54">
              <a:extLst>
                <a:ext uri="{FF2B5EF4-FFF2-40B4-BE49-F238E27FC236}">
                  <a16:creationId xmlns:a16="http://schemas.microsoft.com/office/drawing/2014/main" xmlns="" id="{72D6D1F5-521A-4DFD-8C31-09BDECA2916B}"/>
                </a:ext>
              </a:extLst>
            </p:cNvPr>
            <p:cNvSpPr/>
            <p:nvPr/>
          </p:nvSpPr>
          <p:spPr>
            <a:xfrm>
              <a:off x="367755" y="1804316"/>
              <a:ext cx="2736304" cy="503408"/>
            </a:xfrm>
            <a:prstGeom prst="roundRect">
              <a:avLst/>
            </a:prstGeom>
            <a:solidFill>
              <a:srgbClr val="99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kumimoji="1" lang="ja-JP" altLang="en-US" sz="1400" b="1" spc="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第７回</a:t>
              </a:r>
              <a:r>
                <a:rPr kumimoji="1" lang="ja-JP" altLang="en-US" sz="1400" b="1" spc="1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選定の応募方法</a:t>
              </a:r>
            </a:p>
          </p:txBody>
        </p:sp>
      </p:grpSp>
      <p:sp>
        <p:nvSpPr>
          <p:cNvPr id="30" name="正方形/長方形 29"/>
          <p:cNvSpPr/>
          <p:nvPr/>
        </p:nvSpPr>
        <p:spPr>
          <a:xfrm>
            <a:off x="260218" y="8774428"/>
            <a:ext cx="6480720" cy="935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indent="-228600"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応募用紙及び応募方法は以下の「ディスカバー農山漁村の宝」特設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サイトに掲載しています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indent="-228600">
              <a:lnSpc>
                <a:spcPts val="1600"/>
              </a:lnSpc>
            </a:pPr>
            <a:r>
              <a:rPr lang="ja-JP" altLang="en-US" sz="1100" dirty="0" err="1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ので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ダウンロードして下さい。応募用紙の電子データをダウンロードし、必要事項を記入の上、応募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indent="-228600"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フォームから応募してください。　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indent="-228600"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https://www.discovermuranotakara.com/sentei/</a:t>
            </a:r>
          </a:p>
          <a:p>
            <a:pPr marL="72000" indent="-228600"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  <a:r>
              <a:rPr lang="en-US" altLang="ja-JP" sz="1100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 </a:t>
            </a:r>
            <a:r>
              <a:rPr lang="ja-JP" altLang="en-US" sz="1100" dirty="0">
                <a:solidFill>
                  <a:srgbClr val="0066FF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1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2000" indent="-228600">
              <a:lnSpc>
                <a:spcPts val="1600"/>
              </a:lnSpc>
            </a:pPr>
            <a:endParaRPr lang="en-US" altLang="ja-JP" sz="1100" u="sng" dirty="0">
              <a:solidFill>
                <a:srgbClr val="0066FF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2000" indent="-228600">
              <a:lnSpc>
                <a:spcPts val="1800"/>
              </a:lnSpc>
              <a:buFont typeface="Wingdings" pitchFamily="2" charset="2"/>
              <a:buChar char="u"/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2000">
              <a:lnSpc>
                <a:spcPts val="1800"/>
              </a:lnSpc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2000" indent="-228600">
              <a:lnSpc>
                <a:spcPts val="1800"/>
              </a:lnSpc>
              <a:buFont typeface="Wingdings" pitchFamily="2" charset="2"/>
              <a:buChar char="u"/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2000" indent="-228600">
              <a:lnSpc>
                <a:spcPts val="1800"/>
              </a:lnSpc>
              <a:buFont typeface="Wingdings" pitchFamily="2" charset="2"/>
              <a:buChar char="u"/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2000" indent="-228600">
              <a:lnSpc>
                <a:spcPts val="1800"/>
              </a:lnSpc>
              <a:buFont typeface="Wingdings" pitchFamily="2" charset="2"/>
              <a:buChar char="u"/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2000" indent="-228600">
              <a:lnSpc>
                <a:spcPts val="1800"/>
              </a:lnSpc>
              <a:buFont typeface="Wingdings" pitchFamily="2" charset="2"/>
              <a:buChar char="u"/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72000" indent="-228600">
              <a:lnSpc>
                <a:spcPts val="1800"/>
              </a:lnSpc>
              <a:buFont typeface="Wingdings" pitchFamily="2" charset="2"/>
              <a:buChar char="u"/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角丸四角形 18">
            <a:extLst>
              <a:ext uri="{FF2B5EF4-FFF2-40B4-BE49-F238E27FC236}">
                <a16:creationId xmlns="" xmlns:a16="http://schemas.microsoft.com/office/drawing/2014/main" id="{09F7B8D1-B611-449D-8C9F-41C5274AE180}"/>
              </a:ext>
            </a:extLst>
          </p:cNvPr>
          <p:cNvSpPr/>
          <p:nvPr/>
        </p:nvSpPr>
        <p:spPr>
          <a:xfrm>
            <a:off x="242790" y="3806799"/>
            <a:ext cx="6624736" cy="1435120"/>
          </a:xfrm>
          <a:prstGeom prst="roundRect">
            <a:avLst>
              <a:gd name="adj" fmla="val 2337"/>
            </a:avLst>
          </a:prstGeom>
          <a:noFill/>
          <a:ln w="25400" cmpd="sng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90567" y="3902604"/>
            <a:ext cx="6480720" cy="1329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8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地域において、新たな需要の発掘・創造や埋もれていた地域資源の活用により、農林水産業・地域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の活力創造につながる下記のいずれかに該当する取組です。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○ 美しく伝統ある農山漁村の次世代への継承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○ 幅広い分野・地域との連携による農林水産業や農山漁村の再生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○ 国内外の新たな需要に即した農林水産業の実現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800"/>
              </a:lnSpc>
            </a:pP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角丸四角形 36">
            <a:extLst>
              <a:ext uri="{FF2B5EF4-FFF2-40B4-BE49-F238E27FC236}">
                <a16:creationId xmlns="" xmlns:a16="http://schemas.microsoft.com/office/drawing/2014/main" id="{267978B4-194A-48AE-81CC-0389A4F4D5B6}"/>
              </a:ext>
            </a:extLst>
          </p:cNvPr>
          <p:cNvSpPr/>
          <p:nvPr/>
        </p:nvSpPr>
        <p:spPr>
          <a:xfrm>
            <a:off x="393728" y="3588611"/>
            <a:ext cx="2727839" cy="340203"/>
          </a:xfrm>
          <a:prstGeom prst="roundRect">
            <a:avLst/>
          </a:prstGeom>
          <a:solidFill>
            <a:srgbClr val="99FF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kumimoji="1" lang="ja-JP" altLang="en-US" sz="1400" b="1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選定の対象となる取組</a:t>
            </a:r>
          </a:p>
        </p:txBody>
      </p:sp>
      <p:grpSp>
        <p:nvGrpSpPr>
          <p:cNvPr id="31" name="グループ化 30">
            <a:extLst>
              <a:ext uri="{FF2B5EF4-FFF2-40B4-BE49-F238E27FC236}">
                <a16:creationId xmlns:a16="http://schemas.microsoft.com/office/drawing/2014/main" xmlns="" id="{927CD4CE-56A1-460D-A849-17094879D030}"/>
              </a:ext>
            </a:extLst>
          </p:cNvPr>
          <p:cNvGrpSpPr/>
          <p:nvPr/>
        </p:nvGrpSpPr>
        <p:grpSpPr>
          <a:xfrm>
            <a:off x="264458" y="5346824"/>
            <a:ext cx="6624736" cy="2995910"/>
            <a:chOff x="273336" y="2183785"/>
            <a:chExt cx="6624736" cy="1817119"/>
          </a:xfrm>
        </p:grpSpPr>
        <p:sp>
          <p:nvSpPr>
            <p:cNvPr id="32" name="角丸四角形 31"/>
            <p:cNvSpPr/>
            <p:nvPr/>
          </p:nvSpPr>
          <p:spPr>
            <a:xfrm>
              <a:off x="273336" y="2264544"/>
              <a:ext cx="6624736" cy="1736360"/>
            </a:xfrm>
            <a:prstGeom prst="roundRect">
              <a:avLst>
                <a:gd name="adj" fmla="val 2337"/>
              </a:avLst>
            </a:prstGeom>
            <a:noFill/>
            <a:ln w="25400" cmpd="sng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443069" y="2183785"/>
              <a:ext cx="2736304" cy="209920"/>
            </a:xfrm>
            <a:prstGeom prst="roundRect">
              <a:avLst/>
            </a:prstGeom>
            <a:solidFill>
              <a:srgbClr val="99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 anchorCtr="1"/>
            <a:lstStyle/>
            <a:p>
              <a:pPr algn="ctr"/>
              <a:r>
                <a:rPr kumimoji="1" lang="ja-JP" altLang="en-US" sz="1400" b="1" spc="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第７回</a:t>
              </a:r>
              <a:r>
                <a:rPr kumimoji="1" lang="ja-JP" altLang="en-US" sz="1400" b="1" spc="1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選定の選定方法</a:t>
              </a:r>
            </a:p>
          </p:txBody>
        </p:sp>
      </p:grpSp>
      <p:sp>
        <p:nvSpPr>
          <p:cNvPr id="34" name="正方形/長方形 33"/>
          <p:cNvSpPr/>
          <p:nvPr/>
        </p:nvSpPr>
        <p:spPr>
          <a:xfrm>
            <a:off x="358815" y="5774649"/>
            <a:ext cx="6392687" cy="2386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600"/>
              </a:lnSpc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①団体部門</a:t>
            </a:r>
            <a:endParaRPr lang="en-US" altLang="ja-JP" sz="1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応募状況に応じて、応募の中から「コミュニティ部門」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と「ビジネス部門」の両部門計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地区程度を「ディスカ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バー農山漁村の宝」の優良事例として選定し、両部門の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中から最優良地区を「グランプリ」として、また、グラ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ンプリ以外で各部門での優良地区を「準グランプリ（各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部門）」として選定し、表彰します。</a:t>
            </a:r>
          </a:p>
          <a:p>
            <a:pPr>
              <a:lnSpc>
                <a:spcPts val="1600"/>
              </a:lnSpc>
              <a:spcBef>
                <a:spcPts val="1200"/>
              </a:spcBef>
            </a:pPr>
            <a:r>
              <a: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②個人部門</a:t>
            </a:r>
          </a:p>
          <a:p>
            <a:pPr>
              <a:lnSpc>
                <a:spcPts val="17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応募状況に応じて、応募の中から複数者（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5~10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名程度）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を選定し、その中から優良者を「個人賞」として選定し、</a:t>
            </a:r>
            <a:endParaRPr lang="en-US" altLang="ja-JP" sz="11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表彰します。</a:t>
            </a:r>
          </a:p>
          <a:p>
            <a:pPr>
              <a:lnSpc>
                <a:spcPts val="1600"/>
              </a:lnSpc>
            </a:pP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xmlns="" id="{A7031786-F506-483E-86EB-457D50073887}"/>
              </a:ext>
            </a:extLst>
          </p:cNvPr>
          <p:cNvGrpSpPr/>
          <p:nvPr/>
        </p:nvGrpSpPr>
        <p:grpSpPr>
          <a:xfrm>
            <a:off x="4105362" y="5614689"/>
            <a:ext cx="2636657" cy="2593327"/>
            <a:chOff x="6677961" y="2207970"/>
            <a:chExt cx="2871155" cy="2815445"/>
          </a:xfrm>
        </p:grpSpPr>
        <p:sp>
          <p:nvSpPr>
            <p:cNvPr id="37" name="正方形/長方形 36">
              <a:extLst>
                <a:ext uri="{FF2B5EF4-FFF2-40B4-BE49-F238E27FC236}">
                  <a16:creationId xmlns:a16="http://schemas.microsoft.com/office/drawing/2014/main" xmlns="" id="{50B9165F-B851-41F4-9BD4-827664684266}"/>
                </a:ext>
              </a:extLst>
            </p:cNvPr>
            <p:cNvSpPr/>
            <p:nvPr/>
          </p:nvSpPr>
          <p:spPr>
            <a:xfrm>
              <a:off x="7059848" y="2207970"/>
              <a:ext cx="1147944" cy="265473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グランプリ</a:t>
              </a:r>
            </a:p>
          </p:txBody>
        </p:sp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xmlns="" id="{849FA603-EA55-4EDC-82D5-8823046D1882}"/>
                </a:ext>
              </a:extLst>
            </p:cNvPr>
            <p:cNvSpPr/>
            <p:nvPr/>
          </p:nvSpPr>
          <p:spPr>
            <a:xfrm>
              <a:off x="7835410" y="4752903"/>
              <a:ext cx="552637" cy="2667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応募</a:t>
              </a:r>
            </a:p>
          </p:txBody>
        </p:sp>
        <p:cxnSp>
          <p:nvCxnSpPr>
            <p:cNvPr id="39" name="直線コネクタ 38">
              <a:extLst>
                <a:ext uri="{FF2B5EF4-FFF2-40B4-BE49-F238E27FC236}">
                  <a16:creationId xmlns:a16="http://schemas.microsoft.com/office/drawing/2014/main" xmlns="" id="{C44994EF-B47E-4DB0-A253-42E87A871D8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654954" y="2482262"/>
              <a:ext cx="502" cy="145302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xmlns="" id="{36ED1FA7-6699-4BB9-BC1F-B186E0AC335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70740" y="2638426"/>
              <a:ext cx="950910" cy="3174"/>
            </a:xfrm>
            <a:prstGeom prst="line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>
              <a:extLst>
                <a:ext uri="{FF2B5EF4-FFF2-40B4-BE49-F238E27FC236}">
                  <a16:creationId xmlns:a16="http://schemas.microsoft.com/office/drawing/2014/main" xmlns="" id="{B0D4657C-CF97-463A-9578-50E5FA17C8F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153116" y="3089333"/>
              <a:ext cx="137631" cy="181567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正方形/長方形 41">
              <a:extLst>
                <a:ext uri="{FF2B5EF4-FFF2-40B4-BE49-F238E27FC236}">
                  <a16:creationId xmlns:a16="http://schemas.microsoft.com/office/drawing/2014/main" xmlns="" id="{50F20367-644B-4CF5-9D84-C9079A67AB82}"/>
                </a:ext>
              </a:extLst>
            </p:cNvPr>
            <p:cNvSpPr/>
            <p:nvPr/>
          </p:nvSpPr>
          <p:spPr>
            <a:xfrm>
              <a:off x="6881199" y="4753695"/>
              <a:ext cx="562637" cy="2667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応募</a:t>
              </a:r>
            </a:p>
          </p:txBody>
        </p:sp>
        <p:sp>
          <p:nvSpPr>
            <p:cNvPr id="43" name="正方形/長方形 42">
              <a:extLst>
                <a:ext uri="{FF2B5EF4-FFF2-40B4-BE49-F238E27FC236}">
                  <a16:creationId xmlns:a16="http://schemas.microsoft.com/office/drawing/2014/main" xmlns="" id="{33233AE9-ADB5-402F-9889-DF69056BA1F2}"/>
                </a:ext>
              </a:extLst>
            </p:cNvPr>
            <p:cNvSpPr/>
            <p:nvPr/>
          </p:nvSpPr>
          <p:spPr>
            <a:xfrm>
              <a:off x="8790783" y="4756683"/>
              <a:ext cx="562637" cy="2667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応募</a:t>
              </a:r>
            </a:p>
          </p:txBody>
        </p:sp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xmlns="" id="{14DDD678-5DFE-4890-8AB4-C1949D83BC5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81400" y="2643340"/>
              <a:ext cx="382" cy="232453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コネクタ 44">
              <a:extLst>
                <a:ext uri="{FF2B5EF4-FFF2-40B4-BE49-F238E27FC236}">
                  <a16:creationId xmlns:a16="http://schemas.microsoft.com/office/drawing/2014/main" xmlns="" id="{F57D2FFC-1AF3-433C-B2F0-108AFF51C3B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110825" y="2645418"/>
              <a:ext cx="0" cy="248283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四角形: 角を丸くする 93">
              <a:extLst>
                <a:ext uri="{FF2B5EF4-FFF2-40B4-BE49-F238E27FC236}">
                  <a16:creationId xmlns:a16="http://schemas.microsoft.com/office/drawing/2014/main" xmlns="" id="{DEA663FC-C06F-4BBE-BA17-E11C2FAB8E99}"/>
                </a:ext>
              </a:extLst>
            </p:cNvPr>
            <p:cNvSpPr/>
            <p:nvPr/>
          </p:nvSpPr>
          <p:spPr>
            <a:xfrm>
              <a:off x="6700191" y="2883882"/>
              <a:ext cx="915523" cy="128644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>
              <a:extLst>
                <a:ext uri="{FF2B5EF4-FFF2-40B4-BE49-F238E27FC236}">
                  <a16:creationId xmlns:a16="http://schemas.microsoft.com/office/drawing/2014/main" xmlns="" id="{83092C80-6840-43EE-8BFE-B079F400661C}"/>
                </a:ext>
              </a:extLst>
            </p:cNvPr>
            <p:cNvSpPr/>
            <p:nvPr/>
          </p:nvSpPr>
          <p:spPr>
            <a:xfrm>
              <a:off x="6769712" y="3767894"/>
              <a:ext cx="790126" cy="2558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000" rIns="39000" rtlCol="0" anchor="ctr"/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xmlns="" id="{A706939F-C93F-44C7-AA97-C6AA9CA83D54}"/>
                </a:ext>
              </a:extLst>
            </p:cNvPr>
            <p:cNvSpPr/>
            <p:nvPr/>
          </p:nvSpPr>
          <p:spPr>
            <a:xfrm>
              <a:off x="6766252" y="3313402"/>
              <a:ext cx="793586" cy="25116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000" rIns="39000" rtlCol="0" anchor="ctr"/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準グランプリ</a:t>
              </a:r>
              <a:endParaRPr kumimoji="1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49" name="テキスト ボックス 48">
              <a:extLst>
                <a:ext uri="{FF2B5EF4-FFF2-40B4-BE49-F238E27FC236}">
                  <a16:creationId xmlns:a16="http://schemas.microsoft.com/office/drawing/2014/main" xmlns="" id="{C1897626-9987-4AC9-8E61-AEB325A0843F}"/>
                </a:ext>
              </a:extLst>
            </p:cNvPr>
            <p:cNvSpPr txBox="1"/>
            <p:nvPr/>
          </p:nvSpPr>
          <p:spPr>
            <a:xfrm>
              <a:off x="6709569" y="3773822"/>
              <a:ext cx="940028" cy="250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選定地区</a:t>
              </a: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0" name="四角形: 角を丸くする 97">
              <a:extLst>
                <a:ext uri="{FF2B5EF4-FFF2-40B4-BE49-F238E27FC236}">
                  <a16:creationId xmlns:a16="http://schemas.microsoft.com/office/drawing/2014/main" xmlns="" id="{8167ED54-38DB-465E-B49C-1867B27983EE}"/>
                </a:ext>
              </a:extLst>
            </p:cNvPr>
            <p:cNvSpPr/>
            <p:nvPr/>
          </p:nvSpPr>
          <p:spPr>
            <a:xfrm>
              <a:off x="7653075" y="2880909"/>
              <a:ext cx="915523" cy="128644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xmlns="" id="{7D823228-7BF5-45B6-81D1-25DE7C289790}"/>
                </a:ext>
              </a:extLst>
            </p:cNvPr>
            <p:cNvSpPr/>
            <p:nvPr/>
          </p:nvSpPr>
          <p:spPr>
            <a:xfrm>
              <a:off x="7712945" y="3763930"/>
              <a:ext cx="789459" cy="259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000" rIns="39000" rtlCol="0" anchor="ctr"/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xmlns="" id="{E9233E59-91B3-4D60-A6C1-9736A9D6485F}"/>
                </a:ext>
              </a:extLst>
            </p:cNvPr>
            <p:cNvSpPr/>
            <p:nvPr/>
          </p:nvSpPr>
          <p:spPr>
            <a:xfrm>
              <a:off x="7702914" y="3310719"/>
              <a:ext cx="802141" cy="246639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000" rIns="39000" rtlCol="0" anchor="ctr"/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準グランプリ</a:t>
              </a:r>
              <a:endParaRPr kumimoji="1" lang="en-US" altLang="ja-JP" sz="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xmlns="" id="{9063FE10-C9BE-4544-ABA9-B524A9F23D16}"/>
                </a:ext>
              </a:extLst>
            </p:cNvPr>
            <p:cNvSpPr txBox="1"/>
            <p:nvPr/>
          </p:nvSpPr>
          <p:spPr>
            <a:xfrm>
              <a:off x="7678020" y="3779357"/>
              <a:ext cx="940028" cy="250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選定地区</a:t>
              </a: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4" name="テキスト ボックス 53">
              <a:extLst>
                <a:ext uri="{FF2B5EF4-FFF2-40B4-BE49-F238E27FC236}">
                  <a16:creationId xmlns:a16="http://schemas.microsoft.com/office/drawing/2014/main" xmlns="" id="{BDD76F91-07AF-404A-99E0-0A15CE5D10BF}"/>
                </a:ext>
              </a:extLst>
            </p:cNvPr>
            <p:cNvSpPr txBox="1"/>
            <p:nvPr/>
          </p:nvSpPr>
          <p:spPr>
            <a:xfrm>
              <a:off x="6677961" y="2925465"/>
              <a:ext cx="940028" cy="367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コミュニティ　部門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5" name="テキスト ボックス 54">
              <a:extLst>
                <a:ext uri="{FF2B5EF4-FFF2-40B4-BE49-F238E27FC236}">
                  <a16:creationId xmlns:a16="http://schemas.microsoft.com/office/drawing/2014/main" xmlns="" id="{403EECC9-62AF-4D78-BFDB-117C27F5F3E5}"/>
                </a:ext>
              </a:extLst>
            </p:cNvPr>
            <p:cNvSpPr txBox="1"/>
            <p:nvPr/>
          </p:nvSpPr>
          <p:spPr>
            <a:xfrm>
              <a:off x="7617296" y="2929018"/>
              <a:ext cx="940028" cy="400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9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ビジネス</a:t>
              </a:r>
              <a:endParaRPr lang="en-US" altLang="ja-JP" sz="900" dirty="0">
                <a:solidFill>
                  <a:prstClr val="black">
                    <a:lumMod val="65000"/>
                    <a:lumOff val="35000"/>
                  </a:prst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部門</a:t>
              </a: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56" name="直線矢印コネクタ 55">
              <a:extLst>
                <a:ext uri="{FF2B5EF4-FFF2-40B4-BE49-F238E27FC236}">
                  <a16:creationId xmlns:a16="http://schemas.microsoft.com/office/drawing/2014/main" xmlns="" id="{F9DD1294-84C1-4186-B05E-1DCF5AD223C5}"/>
                </a:ext>
              </a:extLst>
            </p:cNvPr>
            <p:cNvCxnSpPr>
              <a:cxnSpLocks/>
              <a:stCxn id="42" idx="0"/>
              <a:endCxn id="47" idx="2"/>
            </p:cNvCxnSpPr>
            <p:nvPr/>
          </p:nvCxnSpPr>
          <p:spPr>
            <a:xfrm flipV="1">
              <a:off x="7162518" y="4023724"/>
              <a:ext cx="2257" cy="729971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>
              <a:extLst>
                <a:ext uri="{FF2B5EF4-FFF2-40B4-BE49-F238E27FC236}">
                  <a16:creationId xmlns:a16="http://schemas.microsoft.com/office/drawing/2014/main" xmlns="" id="{1E13BA59-CF58-4BAD-B2FE-D2892DECE94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097651" y="4023311"/>
              <a:ext cx="6333" cy="729573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四角形: 角を丸くする 105">
              <a:extLst>
                <a:ext uri="{FF2B5EF4-FFF2-40B4-BE49-F238E27FC236}">
                  <a16:creationId xmlns:a16="http://schemas.microsoft.com/office/drawing/2014/main" xmlns="" id="{9E83AA1B-7944-40AF-BAE4-B8C942A05CF2}"/>
                </a:ext>
              </a:extLst>
            </p:cNvPr>
            <p:cNvSpPr/>
            <p:nvPr/>
          </p:nvSpPr>
          <p:spPr>
            <a:xfrm>
              <a:off x="8611363" y="2883881"/>
              <a:ext cx="915523" cy="1286447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xmlns="" id="{9597C9C3-C35E-4AD0-8E51-D766E0ECF116}"/>
                </a:ext>
              </a:extLst>
            </p:cNvPr>
            <p:cNvSpPr/>
            <p:nvPr/>
          </p:nvSpPr>
          <p:spPr>
            <a:xfrm>
              <a:off x="8663564" y="3775127"/>
              <a:ext cx="816833" cy="2594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000" rIns="39000" rtlCol="0" anchor="ctr"/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endParaRPr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xmlns="" id="{3987A329-C5A1-495D-BF09-93CCC86B5419}"/>
                </a:ext>
              </a:extLst>
            </p:cNvPr>
            <p:cNvSpPr/>
            <p:nvPr/>
          </p:nvSpPr>
          <p:spPr>
            <a:xfrm>
              <a:off x="8666495" y="3314058"/>
              <a:ext cx="810969" cy="239170"/>
            </a:xfrm>
            <a:prstGeom prst="rect">
              <a:avLst/>
            </a:prstGeom>
            <a:solidFill>
              <a:srgbClr val="99FF99"/>
            </a:solidFill>
            <a:ln w="127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05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個人賞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xmlns="" id="{DDBD18BB-94E8-4096-B50F-39687A0A1313}"/>
                </a:ext>
              </a:extLst>
            </p:cNvPr>
            <p:cNvSpPr txBox="1"/>
            <p:nvPr/>
          </p:nvSpPr>
          <p:spPr>
            <a:xfrm>
              <a:off x="8592168" y="3787903"/>
              <a:ext cx="940028" cy="250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選定者</a:t>
              </a: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xmlns="" id="{FF00E7FB-6B4F-4018-B514-FD676EFD5FEF}"/>
                </a:ext>
              </a:extLst>
            </p:cNvPr>
            <p:cNvSpPr txBox="1"/>
            <p:nvPr/>
          </p:nvSpPr>
          <p:spPr>
            <a:xfrm>
              <a:off x="8609088" y="2997842"/>
              <a:ext cx="940028" cy="2500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39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ja-JP" altLang="en-US" sz="900" dirty="0">
                  <a:solidFill>
                    <a:prstClr val="black">
                      <a:lumMod val="65000"/>
                      <a:lumOff val="35000"/>
                    </a:prst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個人</a:t>
              </a:r>
              <a:r>
                <a:rPr kumimoji="1" lang="ja-JP" alt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65000"/>
                      <a:lumOff val="35000"/>
                    </a:prst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部門</a:t>
              </a:r>
              <a:endPara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63" name="直線矢印コネクタ 62">
              <a:extLst>
                <a:ext uri="{FF2B5EF4-FFF2-40B4-BE49-F238E27FC236}">
                  <a16:creationId xmlns:a16="http://schemas.microsoft.com/office/drawing/2014/main" xmlns="" id="{E4BBF15F-D28F-466E-8DF1-FA15315808EA}"/>
                </a:ext>
              </a:extLst>
            </p:cNvPr>
            <p:cNvCxnSpPr>
              <a:cxnSpLocks/>
              <a:stCxn id="43" idx="0"/>
              <a:endCxn id="59" idx="2"/>
            </p:cNvCxnSpPr>
            <p:nvPr/>
          </p:nvCxnSpPr>
          <p:spPr>
            <a:xfrm flipH="1" flipV="1">
              <a:off x="9071981" y="4034527"/>
              <a:ext cx="121" cy="722156"/>
            </a:xfrm>
            <a:prstGeom prst="straightConnector1">
              <a:avLst/>
            </a:prstGeom>
            <a:ln w="22225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吹き出し: 四角形 111">
              <a:extLst>
                <a:ext uri="{FF2B5EF4-FFF2-40B4-BE49-F238E27FC236}">
                  <a16:creationId xmlns:a16="http://schemas.microsoft.com/office/drawing/2014/main" xmlns="" id="{40F1229F-136E-4398-BCEB-58B0B15586DC}"/>
                </a:ext>
              </a:extLst>
            </p:cNvPr>
            <p:cNvSpPr/>
            <p:nvPr/>
          </p:nvSpPr>
          <p:spPr>
            <a:xfrm>
              <a:off x="6731836" y="4283213"/>
              <a:ext cx="2715512" cy="283719"/>
            </a:xfrm>
            <a:prstGeom prst="wedgeRectCallout">
              <a:avLst>
                <a:gd name="adj1" fmla="val -10195"/>
                <a:gd name="adj2" fmla="val -37294"/>
              </a:avLst>
            </a:prstGeom>
            <a:solidFill>
              <a:schemeClr val="bg1"/>
            </a:solidFill>
            <a:ln w="9525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9000" tIns="39000" rIns="39000" bIns="39000"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97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選定に</a:t>
              </a:r>
              <a:r>
                <a:rPr lang="ja-JP" altLang="en-US" sz="975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あたって</a:t>
              </a:r>
              <a:r>
                <a:rPr kumimoji="1" lang="ja-JP" altLang="en-US" sz="975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+mn-cs"/>
                </a:rPr>
                <a:t>は、若者の活躍を考慮する</a:t>
              </a:r>
            </a:p>
          </p:txBody>
        </p:sp>
        <p:cxnSp>
          <p:nvCxnSpPr>
            <p:cNvPr id="65" name="直線コネクタ 64">
              <a:extLst>
                <a:ext uri="{FF2B5EF4-FFF2-40B4-BE49-F238E27FC236}">
                  <a16:creationId xmlns:a16="http://schemas.microsoft.com/office/drawing/2014/main" xmlns="" id="{C1F3A690-590F-47BA-A8F3-B985E2B75C76}"/>
                </a:ext>
              </a:extLst>
            </p:cNvPr>
            <p:cNvCxnSpPr>
              <a:cxnSpLocks/>
              <a:endCxn id="48" idx="2"/>
            </p:cNvCxnSpPr>
            <p:nvPr/>
          </p:nvCxnSpPr>
          <p:spPr>
            <a:xfrm flipV="1">
              <a:off x="7162708" y="3564571"/>
              <a:ext cx="337" cy="201994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xmlns="" id="{41E1BD89-7E1E-4AF5-B32E-14C438FFB7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097948" y="3560124"/>
              <a:ext cx="337" cy="201994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xmlns="" id="{FAF2144A-3DD2-40B4-B34C-717303410154}"/>
                </a:ext>
              </a:extLst>
            </p:cNvPr>
            <p:cNvCxnSpPr>
              <a:cxnSpLocks/>
              <a:stCxn id="59" idx="0"/>
              <a:endCxn id="60" idx="2"/>
            </p:cNvCxnSpPr>
            <p:nvPr/>
          </p:nvCxnSpPr>
          <p:spPr>
            <a:xfrm flipH="1" flipV="1">
              <a:off x="9071980" y="3553228"/>
              <a:ext cx="1" cy="221899"/>
            </a:xfrm>
            <a:prstGeom prst="line">
              <a:avLst/>
            </a:prstGeom>
            <a:ln w="2222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68" t="17799" r="1868" b="8034"/>
          <a:stretch/>
        </p:blipFill>
        <p:spPr>
          <a:xfrm>
            <a:off x="4944888" y="1376591"/>
            <a:ext cx="1617418" cy="1800200"/>
          </a:xfrm>
          <a:prstGeom prst="rect">
            <a:avLst/>
          </a:prstGeom>
        </p:spPr>
      </p:pic>
      <p:sp>
        <p:nvSpPr>
          <p:cNvPr id="68" name="角丸四角形 67"/>
          <p:cNvSpPr/>
          <p:nvPr/>
        </p:nvSpPr>
        <p:spPr>
          <a:xfrm>
            <a:off x="1267337" y="666850"/>
            <a:ext cx="3887638" cy="437439"/>
          </a:xfrm>
          <a:prstGeom prst="roundRect">
            <a:avLst>
              <a:gd name="adj" fmla="val 21632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kumimoji="1" lang="ja-JP" altLang="en-US" sz="2700" b="1" spc="150" dirty="0" smtClean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第７回募集開始！</a:t>
            </a:r>
            <a:endParaRPr kumimoji="1" lang="ja-JP" altLang="en-US" sz="2700" b="1" spc="15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890" y="2110490"/>
            <a:ext cx="6169687" cy="963251"/>
          </a:xfrm>
          <a:prstGeom prst="rect">
            <a:avLst/>
          </a:prstGeom>
        </p:spPr>
      </p:pic>
      <p:sp>
        <p:nvSpPr>
          <p:cNvPr id="70" name="角丸四角形 69"/>
          <p:cNvSpPr/>
          <p:nvPr/>
        </p:nvSpPr>
        <p:spPr>
          <a:xfrm>
            <a:off x="457036" y="-41363"/>
            <a:ext cx="5577212" cy="758802"/>
          </a:xfrm>
          <a:prstGeom prst="roundRect">
            <a:avLst>
              <a:gd name="adj" fmla="val 21632"/>
            </a:avLst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kumimoji="1" lang="ja-JP" altLang="en-US" sz="3200" b="1" i="1" spc="150" dirty="0" smtClean="0">
                <a:solidFill>
                  <a:schemeClr val="tx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ディスカバー農山漁村の宝</a:t>
            </a:r>
            <a:endParaRPr kumimoji="1" lang="ja-JP" altLang="en-US" sz="3200" b="1" i="1" spc="150" dirty="0">
              <a:solidFill>
                <a:schemeClr val="tx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8713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グループ化 56"/>
          <p:cNvGrpSpPr/>
          <p:nvPr/>
        </p:nvGrpSpPr>
        <p:grpSpPr>
          <a:xfrm>
            <a:off x="317633" y="3213789"/>
            <a:ext cx="6623269" cy="1950254"/>
            <a:chOff x="213523" y="6714976"/>
            <a:chExt cx="4143011" cy="1950254"/>
          </a:xfrm>
          <a:noFill/>
        </p:grpSpPr>
        <p:sp>
          <p:nvSpPr>
            <p:cNvPr id="58" name="角丸四角形 57"/>
            <p:cNvSpPr/>
            <p:nvPr/>
          </p:nvSpPr>
          <p:spPr>
            <a:xfrm>
              <a:off x="432098" y="6714976"/>
              <a:ext cx="3924436" cy="1538281"/>
            </a:xfrm>
            <a:prstGeom prst="roundRect">
              <a:avLst>
                <a:gd name="adj" fmla="val 1676"/>
              </a:avLst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" name="角丸四角形 58"/>
            <p:cNvSpPr/>
            <p:nvPr/>
          </p:nvSpPr>
          <p:spPr>
            <a:xfrm>
              <a:off x="213523" y="6759241"/>
              <a:ext cx="4143011" cy="1905989"/>
            </a:xfrm>
            <a:prstGeom prst="roundRect">
              <a:avLst>
                <a:gd name="adj" fmla="val 1357"/>
              </a:avLst>
            </a:prstGeom>
            <a:grpFill/>
            <a:ln w="25400" cmpd="sng">
              <a:solidFill>
                <a:srgbClr val="3276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1" name="角丸四角形 36">
            <a:extLst>
              <a:ext uri="{FF2B5EF4-FFF2-40B4-BE49-F238E27FC236}">
                <a16:creationId xmlns:a16="http://schemas.microsoft.com/office/drawing/2014/main" xmlns="" id="{267978B4-194A-48AE-81CC-0389A4F4D5B6}"/>
              </a:ext>
            </a:extLst>
          </p:cNvPr>
          <p:cNvSpPr/>
          <p:nvPr/>
        </p:nvSpPr>
        <p:spPr>
          <a:xfrm>
            <a:off x="455498" y="3138541"/>
            <a:ext cx="2727839" cy="340203"/>
          </a:xfrm>
          <a:prstGeom prst="roundRect">
            <a:avLst/>
          </a:prstGeom>
          <a:solidFill>
            <a:srgbClr val="99FF66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kumimoji="1" lang="ja-JP" altLang="en-US" sz="1400" b="1" spc="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これまでの選定地区の声</a:t>
            </a:r>
            <a:endParaRPr kumimoji="1" lang="ja-JP" altLang="en-US" sz="1400" b="1" spc="150" dirty="0">
              <a:solidFill>
                <a:schemeClr val="tx1">
                  <a:lumMod val="65000"/>
                  <a:lumOff val="3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302587" y="3562737"/>
            <a:ext cx="6552728" cy="3855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300"/>
              </a:lnSpc>
            </a:pPr>
            <a:r>
              <a:rPr lang="ja-JP" altLang="en-US" sz="1100" dirty="0" smtClean="0">
                <a:solidFill>
                  <a:schemeClr val="tx1"/>
                </a:solidFill>
              </a:rPr>
              <a:t>　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これまでに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選定された地区に対し、選定後の効果や変化について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アンケート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調査をしたところ、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3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以下のような回答がありました。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284691" y="3992297"/>
            <a:ext cx="4283128" cy="8905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ts val="18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・マスコミに取り上げられ、来場者数が大幅に増えた。　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>
              <a:lnSpc>
                <a:spcPts val="18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商品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の知名度が上がり、前年度に比べ売り上げが増えた。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>
              <a:lnSpc>
                <a:spcPts val="18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・全国紙からの取材や、講演依頼など、</a:t>
            </a:r>
            <a:r>
              <a:rPr lang="en-US" altLang="ja-JP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の機会が増えた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　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>
              <a:lnSpc>
                <a:spcPts val="18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他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の企業と連携する機会が生まれ、新商品開発へと繋がった。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</a:rPr>
              <a:t>　</a:t>
            </a:r>
            <a:endParaRPr lang="en-US" altLang="ja-JP" sz="1100" dirty="0" smtClean="0">
              <a:solidFill>
                <a:schemeClr val="tx1"/>
              </a:solidFill>
              <a:latin typeface="+mn-ea"/>
            </a:endParaRPr>
          </a:p>
        </p:txBody>
      </p:sp>
      <p:pic>
        <p:nvPicPr>
          <p:cNvPr id="67" name="Picture 4" descr="C:\Users\hiroyuki_asano490\AppData\Local\Microsoft\Windows\Temporary Internet Files\Content.Outlook\AMS9VR90\薬草料理教室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263" y="3818406"/>
            <a:ext cx="1534405" cy="1150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8" name="テキスト ボックス 67"/>
          <p:cNvSpPr txBox="1"/>
          <p:nvPr/>
        </p:nvSpPr>
        <p:spPr>
          <a:xfrm>
            <a:off x="5197341" y="4925948"/>
            <a:ext cx="2334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 smtClean="0"/>
              <a:t>テレビによる取材風景</a:t>
            </a:r>
            <a:endParaRPr kumimoji="1" lang="ja-JP" altLang="en-US" sz="1100" dirty="0"/>
          </a:p>
        </p:txBody>
      </p:sp>
      <p:grpSp>
        <p:nvGrpSpPr>
          <p:cNvPr id="69" name="グループ化 68"/>
          <p:cNvGrpSpPr/>
          <p:nvPr/>
        </p:nvGrpSpPr>
        <p:grpSpPr>
          <a:xfrm>
            <a:off x="286484" y="7184151"/>
            <a:ext cx="6768752" cy="2530533"/>
            <a:chOff x="216074" y="631097"/>
            <a:chExt cx="6768752" cy="10588881"/>
          </a:xfrm>
        </p:grpSpPr>
        <p:sp>
          <p:nvSpPr>
            <p:cNvPr id="70" name="角丸四角形 69"/>
            <p:cNvSpPr/>
            <p:nvPr/>
          </p:nvSpPr>
          <p:spPr>
            <a:xfrm>
              <a:off x="216074" y="1385963"/>
              <a:ext cx="6768752" cy="9834015"/>
            </a:xfrm>
            <a:prstGeom prst="roundRect">
              <a:avLst>
                <a:gd name="adj" fmla="val 2401"/>
              </a:avLst>
            </a:prstGeom>
            <a:noFill/>
            <a:ln w="381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1" name="正方形/長方形 70"/>
            <p:cNvSpPr/>
            <p:nvPr/>
          </p:nvSpPr>
          <p:spPr>
            <a:xfrm>
              <a:off x="432097" y="631097"/>
              <a:ext cx="2479423" cy="133090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800" dirty="0" smtClean="0">
                  <a:solidFill>
                    <a:srgbClr val="009900"/>
                  </a:solidFill>
                  <a:ea typeface="ＤＦ特太ゴシック体" pitchFamily="1" charset="-128"/>
                </a:rPr>
                <a:t>九州管内のお問合せ先</a:t>
              </a:r>
              <a:endParaRPr kumimoji="1" lang="ja-JP" altLang="en-US" sz="1800" dirty="0">
                <a:solidFill>
                  <a:srgbClr val="009900"/>
                </a:solidFill>
                <a:ea typeface="ＤＦ特太ゴシック体" pitchFamily="1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490220" y="2156028"/>
              <a:ext cx="1368152" cy="1179611"/>
            </a:xfrm>
            <a:prstGeom prst="rect">
              <a:avLst/>
            </a:prstGeom>
            <a:solidFill>
              <a:srgbClr val="009900"/>
            </a:solidFill>
            <a:ln w="127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100" b="1" dirty="0">
                  <a:solidFill>
                    <a:schemeClr val="bg1"/>
                  </a:solidFill>
                  <a:latin typeface="+mj-ea"/>
                  <a:ea typeface="+mj-ea"/>
                </a:rPr>
                <a:t>応募者</a:t>
              </a:r>
              <a:r>
                <a:rPr lang="ja-JP" altLang="en-US" sz="11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の所在地</a:t>
              </a:r>
              <a:endParaRPr kumimoji="1" lang="ja-JP" altLang="en-US" sz="11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2567788" y="1962006"/>
              <a:ext cx="2360516" cy="1373633"/>
            </a:xfrm>
            <a:prstGeom prst="rect">
              <a:avLst/>
            </a:prstGeom>
            <a:solidFill>
              <a:srgbClr val="009900"/>
            </a:solidFill>
            <a:ln w="12700">
              <a:solidFill>
                <a:srgbClr val="00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（問合わせ時間</a:t>
              </a:r>
              <a:r>
                <a:rPr kumimoji="1" lang="en-US" altLang="ja-JP" sz="9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10:00</a:t>
              </a:r>
              <a:r>
                <a:rPr kumimoji="1" lang="ja-JP" altLang="en-US" sz="9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～</a:t>
              </a:r>
              <a:r>
                <a:rPr kumimoji="1" lang="en-US" altLang="ja-JP" sz="9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17:00 </a:t>
              </a:r>
              <a:r>
                <a:rPr lang="en-US" altLang="ja-JP" sz="9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※</a:t>
              </a:r>
              <a:r>
                <a:rPr lang="ja-JP" altLang="en-US" sz="9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平日のみ</a:t>
              </a:r>
              <a:r>
                <a:rPr kumimoji="1" lang="ja-JP" altLang="en-US" sz="900" b="1" dirty="0" smtClean="0">
                  <a:solidFill>
                    <a:schemeClr val="bg1"/>
                  </a:solidFill>
                  <a:latin typeface="+mj-ea"/>
                  <a:ea typeface="+mj-ea"/>
                </a:rPr>
                <a:t>）</a:t>
              </a:r>
              <a:endParaRPr kumimoji="1" lang="ja-JP" altLang="en-US" sz="900" b="1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grpSp>
          <p:nvGrpSpPr>
            <p:cNvPr id="74" name="グループ化 73"/>
            <p:cNvGrpSpPr/>
            <p:nvPr/>
          </p:nvGrpSpPr>
          <p:grpSpPr>
            <a:xfrm>
              <a:off x="307027" y="3571020"/>
              <a:ext cx="6449236" cy="4501599"/>
              <a:chOff x="379035" y="-1109500"/>
              <a:chExt cx="6449236" cy="4501599"/>
            </a:xfrm>
          </p:grpSpPr>
          <p:sp>
            <p:nvSpPr>
              <p:cNvPr id="75" name="角丸四角形 74"/>
              <p:cNvSpPr/>
              <p:nvPr/>
            </p:nvSpPr>
            <p:spPr>
              <a:xfrm>
                <a:off x="379035" y="-1098711"/>
                <a:ext cx="2088000" cy="4490810"/>
              </a:xfrm>
              <a:prstGeom prst="roundRect">
                <a:avLst/>
              </a:prstGeom>
              <a:noFill/>
              <a:ln>
                <a:solidFill>
                  <a:srgbClr val="FFDC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100" b="1" dirty="0" smtClean="0">
                    <a:solidFill>
                      <a:schemeClr val="tx1"/>
                    </a:solidFill>
                    <a:latin typeface="+mj-ea"/>
                  </a:rPr>
                  <a:t>福岡県、佐賀県、長崎県、</a:t>
                </a:r>
                <a:endParaRPr lang="en-US" altLang="ja-JP" sz="1100" b="1" dirty="0" smtClean="0">
                  <a:solidFill>
                    <a:schemeClr val="tx1"/>
                  </a:solidFill>
                  <a:latin typeface="+mj-ea"/>
                </a:endParaRPr>
              </a:p>
              <a:p>
                <a:r>
                  <a:rPr lang="ja-JP" altLang="en-US" sz="1100" b="1" dirty="0" smtClean="0">
                    <a:solidFill>
                      <a:schemeClr val="tx1"/>
                    </a:solidFill>
                    <a:latin typeface="+mj-ea"/>
                  </a:rPr>
                  <a:t>熊本県、大分県、宮崎県、</a:t>
                </a:r>
                <a:endParaRPr lang="en-US" altLang="ja-JP" sz="1100" b="1" dirty="0" smtClean="0">
                  <a:solidFill>
                    <a:schemeClr val="tx1"/>
                  </a:solidFill>
                  <a:latin typeface="+mj-ea"/>
                </a:endParaRPr>
              </a:p>
              <a:p>
                <a:r>
                  <a:rPr lang="ja-JP" altLang="en-US" sz="1100" b="1" dirty="0" smtClean="0">
                    <a:solidFill>
                      <a:schemeClr val="tx1"/>
                    </a:solidFill>
                    <a:latin typeface="+mj-ea"/>
                  </a:rPr>
                  <a:t>鹿児島県</a:t>
                </a:r>
                <a:endParaRPr lang="ja-JP" altLang="en-US" sz="1100" b="1" dirty="0">
                  <a:solidFill>
                    <a:schemeClr val="tx1"/>
                  </a:solidFill>
                  <a:latin typeface="+mj-ea"/>
                </a:endParaRPr>
              </a:p>
            </p:txBody>
          </p:sp>
          <p:sp>
            <p:nvSpPr>
              <p:cNvPr id="76" name="角丸四角形 75"/>
              <p:cNvSpPr/>
              <p:nvPr/>
            </p:nvSpPr>
            <p:spPr>
              <a:xfrm>
                <a:off x="2076271" y="-1109500"/>
                <a:ext cx="4752000" cy="4501599"/>
              </a:xfrm>
              <a:prstGeom prst="roundRect">
                <a:avLst>
                  <a:gd name="adj" fmla="val 16668"/>
                </a:avLst>
              </a:prstGeom>
              <a:solidFill>
                <a:srgbClr val="FFDCB9"/>
              </a:solidFill>
              <a:ln>
                <a:solidFill>
                  <a:srgbClr val="FFDCB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+mj-ea"/>
                  </a:rPr>
                  <a:t> 九州農政局　農村振興部　農村計画課　野田・西冨</a:t>
                </a:r>
                <a:endParaRPr lang="en-US" altLang="ja-JP" sz="1100" dirty="0" smtClean="0">
                  <a:solidFill>
                    <a:schemeClr val="tx1"/>
                  </a:solidFill>
                  <a:latin typeface="+mj-ea"/>
                </a:endParaRPr>
              </a:p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+mj-ea"/>
                  </a:rPr>
                  <a:t> 〒８６０</a:t>
                </a:r>
                <a:r>
                  <a:rPr lang="en-US" altLang="ja-JP" sz="1100" dirty="0" smtClean="0">
                    <a:solidFill>
                      <a:schemeClr val="tx1"/>
                    </a:solidFill>
                    <a:latin typeface="+mj-ea"/>
                  </a:rPr>
                  <a:t>-</a:t>
                </a:r>
                <a:r>
                  <a:rPr lang="ja-JP" altLang="en-US" sz="1100" dirty="0" smtClean="0">
                    <a:solidFill>
                      <a:schemeClr val="tx1"/>
                    </a:solidFill>
                    <a:latin typeface="+mj-ea"/>
                  </a:rPr>
                  <a:t>８５２７　　熊本県熊本市西区春日２－１０－１　　熊本地方合同庁舎</a:t>
                </a:r>
                <a:endParaRPr lang="en-US" altLang="ja-JP" sz="1100" dirty="0" smtClean="0">
                  <a:solidFill>
                    <a:schemeClr val="tx1"/>
                  </a:solidFill>
                  <a:latin typeface="+mj-ea"/>
                </a:endParaRPr>
              </a:p>
              <a:p>
                <a:r>
                  <a:rPr lang="ja-JP" altLang="en-US" sz="1100" dirty="0" smtClean="0">
                    <a:solidFill>
                      <a:schemeClr val="tx1"/>
                    </a:solidFill>
                    <a:latin typeface="+mj-ea"/>
                  </a:rPr>
                  <a:t> </a:t>
                </a:r>
                <a:r>
                  <a:rPr lang="en-US" altLang="ja-JP" sz="1100" dirty="0" smtClean="0">
                    <a:solidFill>
                      <a:schemeClr val="tx1"/>
                    </a:solidFill>
                    <a:latin typeface="+mj-ea"/>
                  </a:rPr>
                  <a:t>(TEL)</a:t>
                </a:r>
                <a:r>
                  <a:rPr lang="ja-JP" altLang="en-US" sz="1100" dirty="0" smtClean="0">
                    <a:solidFill>
                      <a:schemeClr val="tx1"/>
                    </a:solidFill>
                    <a:latin typeface="+mj-ea"/>
                  </a:rPr>
                  <a:t>０９６</a:t>
                </a:r>
                <a:r>
                  <a:rPr lang="en-US" altLang="ja-JP" sz="1100" dirty="0" smtClean="0">
                    <a:solidFill>
                      <a:schemeClr val="tx1"/>
                    </a:solidFill>
                    <a:latin typeface="+mj-ea"/>
                  </a:rPr>
                  <a:t>-</a:t>
                </a:r>
                <a:r>
                  <a:rPr lang="ja-JP" altLang="en-US" sz="1100" dirty="0" smtClean="0">
                    <a:solidFill>
                      <a:schemeClr val="tx1"/>
                    </a:solidFill>
                    <a:latin typeface="+mj-ea"/>
                  </a:rPr>
                  <a:t>２１１</a:t>
                </a:r>
                <a:r>
                  <a:rPr lang="en-US" altLang="ja-JP" sz="1100" dirty="0" smtClean="0">
                    <a:solidFill>
                      <a:schemeClr val="tx1"/>
                    </a:solidFill>
                    <a:latin typeface="+mj-ea"/>
                  </a:rPr>
                  <a:t>-</a:t>
                </a:r>
                <a:r>
                  <a:rPr lang="ja-JP" altLang="en-US" sz="1100" dirty="0" smtClean="0">
                    <a:solidFill>
                      <a:schemeClr val="tx1"/>
                    </a:solidFill>
                    <a:latin typeface="+mj-ea"/>
                  </a:rPr>
                  <a:t>９１１１（内線４６１３・４６２３）　　</a:t>
                </a:r>
                <a:r>
                  <a:rPr lang="en-US" altLang="ja-JP" sz="1100" dirty="0" smtClean="0">
                    <a:solidFill>
                      <a:schemeClr val="tx1"/>
                    </a:solidFill>
                    <a:latin typeface="+mj-ea"/>
                  </a:rPr>
                  <a:t>(FAX)</a:t>
                </a:r>
                <a:r>
                  <a:rPr lang="ja-JP" altLang="en-US" sz="1100" dirty="0" smtClean="0">
                    <a:solidFill>
                      <a:schemeClr val="tx1"/>
                    </a:solidFill>
                    <a:latin typeface="+mj-ea"/>
                  </a:rPr>
                  <a:t>０９６</a:t>
                </a:r>
                <a:r>
                  <a:rPr lang="en-US" altLang="ja-JP" sz="1100" dirty="0" smtClean="0">
                    <a:solidFill>
                      <a:schemeClr val="tx1"/>
                    </a:solidFill>
                    <a:latin typeface="+mj-ea"/>
                  </a:rPr>
                  <a:t>-</a:t>
                </a:r>
                <a:r>
                  <a:rPr lang="ja-JP" altLang="en-US" sz="1100" dirty="0">
                    <a:solidFill>
                      <a:schemeClr val="tx1"/>
                    </a:solidFill>
                    <a:latin typeface="+mj-ea"/>
                  </a:rPr>
                  <a:t>２１１</a:t>
                </a:r>
                <a:r>
                  <a:rPr lang="en-US" altLang="ja-JP" sz="1100" dirty="0" smtClean="0">
                    <a:solidFill>
                      <a:schemeClr val="tx1"/>
                    </a:solidFill>
                    <a:latin typeface="+mj-ea"/>
                  </a:rPr>
                  <a:t>-</a:t>
                </a:r>
                <a:r>
                  <a:rPr lang="ja-JP" altLang="en-US" sz="1100" dirty="0" smtClean="0">
                    <a:solidFill>
                      <a:schemeClr val="tx1"/>
                    </a:solidFill>
                    <a:latin typeface="+mj-ea"/>
                  </a:rPr>
                  <a:t>９８１２</a:t>
                </a:r>
                <a:endParaRPr lang="ja-JP" altLang="en-US" sz="1100" dirty="0">
                  <a:solidFill>
                    <a:schemeClr val="tx1"/>
                  </a:solidFill>
                  <a:latin typeface="+mj-ea"/>
                </a:endParaRPr>
              </a:p>
            </p:txBody>
          </p:sp>
        </p:grpSp>
      </p:grp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587" y="5609931"/>
            <a:ext cx="6651312" cy="1280271"/>
          </a:xfrm>
          <a:prstGeom prst="rect">
            <a:avLst/>
          </a:prstGeom>
        </p:spPr>
      </p:pic>
      <p:sp>
        <p:nvSpPr>
          <p:cNvPr id="77" name="正方形/長方形 76"/>
          <p:cNvSpPr/>
          <p:nvPr/>
        </p:nvSpPr>
        <p:spPr>
          <a:xfrm>
            <a:off x="317633" y="9054661"/>
            <a:ext cx="6809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/>
              <a:t>（詳細は下記のホームページをご覧ください。）</a:t>
            </a:r>
            <a:endParaRPr lang="en-US" altLang="ja-JP" sz="1600" dirty="0" smtClean="0"/>
          </a:p>
          <a:p>
            <a:r>
              <a:rPr lang="en-US" altLang="ja-JP" sz="1600" dirty="0"/>
              <a:t>http://www.maff.go.jp/kyusyu/keikaku/discover/discover.html</a:t>
            </a:r>
            <a:endParaRPr lang="ja-JP" altLang="en-US" sz="1600" dirty="0"/>
          </a:p>
        </p:txBody>
      </p:sp>
      <p:grpSp>
        <p:nvGrpSpPr>
          <p:cNvPr id="60" name="グループ化 59"/>
          <p:cNvGrpSpPr/>
          <p:nvPr/>
        </p:nvGrpSpPr>
        <p:grpSpPr>
          <a:xfrm>
            <a:off x="373146" y="5389005"/>
            <a:ext cx="6534814" cy="1367460"/>
            <a:chOff x="401804" y="234256"/>
            <a:chExt cx="6534814" cy="1367460"/>
          </a:xfrm>
        </p:grpSpPr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xmlns="" id="{EE242886-DCA5-43BA-88D5-C277B0EB33AF}"/>
                </a:ext>
              </a:extLst>
            </p:cNvPr>
            <p:cNvGrpSpPr/>
            <p:nvPr/>
          </p:nvGrpSpPr>
          <p:grpSpPr>
            <a:xfrm>
              <a:off x="401804" y="713477"/>
              <a:ext cx="2340000" cy="888239"/>
              <a:chOff x="144066" y="-125784"/>
              <a:chExt cx="2340000" cy="1152128"/>
            </a:xfrm>
          </p:grpSpPr>
          <p:sp>
            <p:nvSpPr>
              <p:cNvPr id="52" name="山形 73">
                <a:extLst>
                  <a:ext uri="{FF2B5EF4-FFF2-40B4-BE49-F238E27FC236}">
                    <a16:creationId xmlns:a16="http://schemas.microsoft.com/office/drawing/2014/main" xmlns="" id="{3601C47C-AAB8-4B46-ACA3-52AA6CE056A9}"/>
                  </a:ext>
                </a:extLst>
              </p:cNvPr>
              <p:cNvSpPr/>
              <p:nvPr/>
            </p:nvSpPr>
            <p:spPr>
              <a:xfrm>
                <a:off x="144066" y="-125784"/>
                <a:ext cx="2340000" cy="1152128"/>
              </a:xfrm>
              <a:prstGeom prst="chevron">
                <a:avLst>
                  <a:gd name="adj" fmla="val 33165"/>
                </a:avLst>
              </a:prstGeom>
              <a:solidFill>
                <a:srgbClr val="FFCC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lvl="0" algn="ctr"/>
                <a:r>
                  <a:rPr lang="ja-JP" altLang="en-US" sz="1600" b="1" u="sng" dirty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募　　集</a:t>
                </a:r>
                <a:endParaRPr lang="en-US" altLang="ja-JP" sz="1600" b="1" u="sng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0" algn="ctr"/>
                <a:endParaRPr lang="en-US" altLang="ja-JP" sz="1600" b="1" u="sng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0" algn="ctr"/>
                <a:endParaRPr lang="en-US" altLang="ja-JP" sz="2800" b="1" u="sng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3" name="正方形/長方形 52">
                <a:extLst>
                  <a:ext uri="{FF2B5EF4-FFF2-40B4-BE49-F238E27FC236}">
                    <a16:creationId xmlns:a16="http://schemas.microsoft.com/office/drawing/2014/main" xmlns="" id="{F3774D39-1C98-40D3-AA4A-51D4B59CF880}"/>
                  </a:ext>
                </a:extLst>
              </p:cNvPr>
              <p:cNvSpPr/>
              <p:nvPr/>
            </p:nvSpPr>
            <p:spPr>
              <a:xfrm>
                <a:off x="466006" y="300828"/>
                <a:ext cx="1944216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ts val="1500"/>
                  </a:lnSpc>
                </a:pPr>
                <a:r>
                  <a:rPr lang="ja-JP" altLang="en-US" sz="1100" b="1" dirty="0" smtClean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令和２年</a:t>
                </a:r>
                <a:r>
                  <a:rPr lang="ja-JP" altLang="en-US" sz="1100" b="1" dirty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７月１日</a:t>
                </a:r>
                <a:r>
                  <a:rPr lang="en-US" altLang="ja-JP" sz="1100" b="1" dirty="0" smtClean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100" b="1" dirty="0" smtClean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水</a:t>
                </a:r>
                <a:r>
                  <a:rPr lang="en-US" altLang="ja-JP" sz="1100" b="1" dirty="0" smtClean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r>
                  <a:rPr lang="ja-JP" altLang="en-US" sz="1100" b="1" dirty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～</a:t>
                </a:r>
                <a:endParaRPr lang="en-US" altLang="ja-JP" sz="1100" b="1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0">
                  <a:lnSpc>
                    <a:spcPts val="1500"/>
                  </a:lnSpc>
                </a:pPr>
                <a:r>
                  <a:rPr lang="ja-JP" altLang="en-US" sz="1100" b="1" dirty="0" smtClean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令和２年９月４日</a:t>
                </a:r>
                <a:r>
                  <a:rPr lang="en-US" altLang="ja-JP" sz="1100" b="1" dirty="0" smtClean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(</a:t>
                </a:r>
                <a:r>
                  <a:rPr lang="ja-JP" altLang="en-US" sz="1100" b="1" dirty="0" smtClean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金</a:t>
                </a:r>
                <a:r>
                  <a:rPr lang="en-US" altLang="ja-JP" sz="1100" b="1" dirty="0" smtClean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)</a:t>
                </a:r>
                <a:endPara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45" name="グループ化 44">
              <a:extLst>
                <a:ext uri="{FF2B5EF4-FFF2-40B4-BE49-F238E27FC236}">
                  <a16:creationId xmlns:a16="http://schemas.microsoft.com/office/drawing/2014/main" xmlns="" id="{FD13A94A-42D3-46B1-BA98-853F18CAA3DB}"/>
                </a:ext>
              </a:extLst>
            </p:cNvPr>
            <p:cNvGrpSpPr/>
            <p:nvPr/>
          </p:nvGrpSpPr>
          <p:grpSpPr>
            <a:xfrm>
              <a:off x="2536644" y="713477"/>
              <a:ext cx="2232000" cy="888239"/>
              <a:chOff x="144066" y="-125784"/>
              <a:chExt cx="2393423" cy="1152128"/>
            </a:xfrm>
          </p:grpSpPr>
          <p:sp>
            <p:nvSpPr>
              <p:cNvPr id="50" name="山形 71">
                <a:extLst>
                  <a:ext uri="{FF2B5EF4-FFF2-40B4-BE49-F238E27FC236}">
                    <a16:creationId xmlns:a16="http://schemas.microsoft.com/office/drawing/2014/main" xmlns="" id="{BB601A1A-58FC-4A62-8A6F-1C6F8D921E5A}"/>
                  </a:ext>
                </a:extLst>
              </p:cNvPr>
              <p:cNvSpPr/>
              <p:nvPr/>
            </p:nvSpPr>
            <p:spPr>
              <a:xfrm>
                <a:off x="144066" y="-125784"/>
                <a:ext cx="2393423" cy="1152128"/>
              </a:xfrm>
              <a:prstGeom prst="chevron">
                <a:avLst>
                  <a:gd name="adj" fmla="val 33165"/>
                </a:avLst>
              </a:prstGeom>
              <a:solidFill>
                <a:srgbClr val="FFFF99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lvl="0" algn="ctr"/>
                <a:r>
                  <a:rPr lang="ja-JP" altLang="en-US" sz="1600" b="1" u="sng" dirty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有識者懇談会</a:t>
                </a:r>
                <a:endParaRPr lang="en-US" altLang="ja-JP" sz="1600" b="1" u="sng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0" algn="ctr"/>
                <a:r>
                  <a:rPr lang="ja-JP" altLang="en-US" sz="1100" dirty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（選定地区の決定）</a:t>
                </a:r>
                <a:endParaRPr lang="en-US" altLang="ja-JP" sz="1100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0" algn="ctr"/>
                <a:endParaRPr lang="en-US" altLang="ja-JP" sz="1400" b="1" u="sng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0" algn="ctr"/>
                <a:endParaRPr lang="en-US" altLang="ja-JP" sz="2400" b="1" u="sng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51" name="正方形/長方形 50">
                <a:extLst>
                  <a:ext uri="{FF2B5EF4-FFF2-40B4-BE49-F238E27FC236}">
                    <a16:creationId xmlns:a16="http://schemas.microsoft.com/office/drawing/2014/main" xmlns="" id="{B2171425-5497-4400-B8ED-8A134F07F627}"/>
                  </a:ext>
                </a:extLst>
              </p:cNvPr>
              <p:cNvSpPr/>
              <p:nvPr/>
            </p:nvSpPr>
            <p:spPr>
              <a:xfrm>
                <a:off x="709287" y="236781"/>
                <a:ext cx="1800200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ts val="2000"/>
                  </a:lnSpc>
                </a:pPr>
                <a:r>
                  <a:rPr lang="ja-JP" altLang="en-US" sz="1100" b="1" dirty="0" smtClean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令和２年</a:t>
                </a:r>
                <a:r>
                  <a:rPr lang="en-US" altLang="ja-JP" sz="1100" b="1" dirty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10</a:t>
                </a:r>
                <a:r>
                  <a:rPr lang="ja-JP" altLang="en-US" sz="1100" b="1" dirty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月頃</a:t>
                </a:r>
                <a:endParaRPr lang="en-US" altLang="ja-JP" sz="1100" b="1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grpSp>
          <p:nvGrpSpPr>
            <p:cNvPr id="46" name="グループ化 45">
              <a:extLst>
                <a:ext uri="{FF2B5EF4-FFF2-40B4-BE49-F238E27FC236}">
                  <a16:creationId xmlns:a16="http://schemas.microsoft.com/office/drawing/2014/main" xmlns="" id="{D2ACBFF5-FA50-46F1-8CC6-BA25062E49DC}"/>
                </a:ext>
              </a:extLst>
            </p:cNvPr>
            <p:cNvGrpSpPr/>
            <p:nvPr/>
          </p:nvGrpSpPr>
          <p:grpSpPr>
            <a:xfrm>
              <a:off x="4570528" y="713477"/>
              <a:ext cx="2366090" cy="888239"/>
              <a:chOff x="4540830" y="-125784"/>
              <a:chExt cx="2368632" cy="1152128"/>
            </a:xfrm>
          </p:grpSpPr>
          <p:sp>
            <p:nvSpPr>
              <p:cNvPr id="48" name="山形 69">
                <a:extLst>
                  <a:ext uri="{FF2B5EF4-FFF2-40B4-BE49-F238E27FC236}">
                    <a16:creationId xmlns:a16="http://schemas.microsoft.com/office/drawing/2014/main" xmlns="" id="{E39D8DD1-14A6-479B-902A-E6C8B2C42CF5}"/>
                  </a:ext>
                </a:extLst>
              </p:cNvPr>
              <p:cNvSpPr/>
              <p:nvPr/>
            </p:nvSpPr>
            <p:spPr>
              <a:xfrm>
                <a:off x="4540830" y="-125784"/>
                <a:ext cx="2335462" cy="1152128"/>
              </a:xfrm>
              <a:prstGeom prst="chevron">
                <a:avLst>
                  <a:gd name="adj" fmla="val 33165"/>
                </a:avLst>
              </a:prstGeom>
              <a:solidFill>
                <a:srgbClr val="CCFFCC"/>
              </a:solidFill>
              <a:ln>
                <a:noFill/>
              </a:ln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lvl="0" algn="ctr"/>
                <a:r>
                  <a:rPr lang="ja-JP" altLang="en-US" sz="1600" b="1" u="sng" dirty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選定証授与式</a:t>
                </a:r>
              </a:p>
              <a:p>
                <a:pPr lvl="0" algn="ctr"/>
                <a:endParaRPr lang="en-US" altLang="ja-JP" sz="1400" b="1" u="sng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lvl="0" algn="ctr"/>
                <a:endParaRPr lang="en-US" altLang="ja-JP" sz="2400" b="1" u="sng" dirty="0">
                  <a:solidFill>
                    <a:srgbClr val="A500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xmlns="" id="{90BB191A-7573-410F-AB7E-71733C44A246}"/>
                  </a:ext>
                </a:extLst>
              </p:cNvPr>
              <p:cNvSpPr/>
              <p:nvPr/>
            </p:nvSpPr>
            <p:spPr>
              <a:xfrm>
                <a:off x="5109262" y="178617"/>
                <a:ext cx="1800200" cy="72008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lnSpc>
                    <a:spcPts val="2000"/>
                  </a:lnSpc>
                </a:pPr>
                <a:r>
                  <a:rPr lang="ja-JP" altLang="en-US" sz="1100" b="1" dirty="0" smtClean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令和２年</a:t>
                </a:r>
                <a:r>
                  <a:rPr lang="en-US" altLang="ja-JP" sz="1100" b="1" dirty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11</a:t>
                </a:r>
                <a:r>
                  <a:rPr lang="ja-JP" altLang="en-US" sz="1100" b="1" dirty="0">
                    <a:solidFill>
                      <a:srgbClr val="A5002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月頃</a:t>
                </a:r>
                <a:endPara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  <p:sp>
          <p:nvSpPr>
            <p:cNvPr id="47" name="角丸四角形 64">
              <a:extLst>
                <a:ext uri="{FF2B5EF4-FFF2-40B4-BE49-F238E27FC236}">
                  <a16:creationId xmlns:a16="http://schemas.microsoft.com/office/drawing/2014/main" xmlns="" id="{52547260-58AB-4AFC-86A3-EDB8DA5CF72B}"/>
                </a:ext>
              </a:extLst>
            </p:cNvPr>
            <p:cNvSpPr/>
            <p:nvPr/>
          </p:nvSpPr>
          <p:spPr>
            <a:xfrm>
              <a:off x="459403" y="234256"/>
              <a:ext cx="1909288" cy="351264"/>
            </a:xfrm>
            <a:prstGeom prst="roundRect">
              <a:avLst/>
            </a:prstGeom>
            <a:solidFill>
              <a:srgbClr val="99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400" b="1" spc="15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スケジュール</a:t>
              </a:r>
              <a:endParaRPr kumimoji="1" lang="ja-JP" altLang="en-US" sz="1400" b="1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62" name="グループ化 61"/>
          <p:cNvGrpSpPr/>
          <p:nvPr/>
        </p:nvGrpSpPr>
        <p:grpSpPr>
          <a:xfrm>
            <a:off x="312351" y="166609"/>
            <a:ext cx="6623269" cy="3596663"/>
            <a:chOff x="348297" y="4367850"/>
            <a:chExt cx="6623269" cy="3596663"/>
          </a:xfrm>
        </p:grpSpPr>
        <p:sp>
          <p:nvSpPr>
            <p:cNvPr id="78" name="角丸四角形 77"/>
            <p:cNvSpPr/>
            <p:nvPr/>
          </p:nvSpPr>
          <p:spPr>
            <a:xfrm>
              <a:off x="348297" y="4549071"/>
              <a:ext cx="6623269" cy="2714694"/>
            </a:xfrm>
            <a:prstGeom prst="roundRect">
              <a:avLst>
                <a:gd name="adj" fmla="val 1357"/>
              </a:avLst>
            </a:prstGeom>
            <a:noFill/>
            <a:ln w="25400" cmpd="sng">
              <a:solidFill>
                <a:srgbClr val="3276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9" name="角丸四角形 64">
              <a:extLst>
                <a:ext uri="{FF2B5EF4-FFF2-40B4-BE49-F238E27FC236}">
                  <a16:creationId xmlns="" xmlns:a16="http://schemas.microsoft.com/office/drawing/2014/main" id="{52547260-58AB-4AFC-86A3-EDB8DA5CF72B}"/>
                </a:ext>
              </a:extLst>
            </p:cNvPr>
            <p:cNvSpPr/>
            <p:nvPr/>
          </p:nvSpPr>
          <p:spPr>
            <a:xfrm>
              <a:off x="492886" y="4367850"/>
              <a:ext cx="2248918" cy="372500"/>
            </a:xfrm>
            <a:prstGeom prst="roundRect">
              <a:avLst/>
            </a:prstGeom>
            <a:solidFill>
              <a:srgbClr val="99FF66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400" b="1" spc="15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対象となる取組の概要</a:t>
              </a:r>
              <a:endParaRPr kumimoji="1" lang="ja-JP" altLang="en-US" sz="1400" b="1" spc="150" dirty="0">
                <a:solidFill>
                  <a:schemeClr val="tx1">
                    <a:lumMod val="65000"/>
                    <a:lumOff val="3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6" name="テキスト ボックス 55"/>
            <p:cNvSpPr txBox="1"/>
            <p:nvPr/>
          </p:nvSpPr>
          <p:spPr>
            <a:xfrm>
              <a:off x="366193" y="4748248"/>
              <a:ext cx="6444081" cy="321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①団体部門</a:t>
              </a:r>
              <a:endPara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</a:t>
              </a:r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コミュニティ部門</a:t>
              </a:r>
              <a:endPara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（関係者の連携による活動で地域に活力をもたらす取組等）</a:t>
              </a:r>
              <a:endPara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（例）中山間地域における地域活性化に向けた取組</a:t>
              </a:r>
              <a:endPara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棚田による農村活性化の取組など</a:t>
              </a:r>
              <a:endParaRPr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・ビジネス部門</a:t>
              </a:r>
              <a:endParaRPr kumimoji="1" lang="en-US" altLang="ja-JP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（事業化を通じて所得向上や雇用を生み出す取組等）</a:t>
              </a:r>
              <a:endPara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（例）６次産業化、農産物の輸出に向けた取組</a:t>
              </a:r>
              <a:endPara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農泊を推進するためにインバウンドを呼び込む取組</a:t>
              </a:r>
              <a:endPara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　女性・高齢者の活躍する取組など</a:t>
              </a:r>
              <a:endPara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②個人部門</a:t>
              </a:r>
              <a:endPara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（地域活性化に向け地域でリーダー的な活躍をしている者等）</a:t>
              </a:r>
              <a:endPara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endPara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endPara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　　</a:t>
              </a:r>
              <a:endParaRPr kumimoji="1"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80" name="グループ化 79"/>
          <p:cNvGrpSpPr>
            <a:grpSpLocks noChangeAspect="1"/>
          </p:cNvGrpSpPr>
          <p:nvPr/>
        </p:nvGrpSpPr>
        <p:grpSpPr>
          <a:xfrm>
            <a:off x="4616529" y="490756"/>
            <a:ext cx="1957935" cy="1214222"/>
            <a:chOff x="141365" y="3335224"/>
            <a:chExt cx="4553355" cy="2823772"/>
          </a:xfrm>
        </p:grpSpPr>
        <p:pic>
          <p:nvPicPr>
            <p:cNvPr id="81" name="Picture 103" descr="C:\Users\t.kawada\Desktop\DSC_0383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9931" y="3335224"/>
              <a:ext cx="3417125" cy="22722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正方形/長方形 81"/>
            <p:cNvSpPr/>
            <p:nvPr/>
          </p:nvSpPr>
          <p:spPr>
            <a:xfrm>
              <a:off x="141365" y="5490387"/>
              <a:ext cx="4553355" cy="668609"/>
            </a:xfrm>
            <a:prstGeom prst="rect">
              <a:avLst/>
            </a:prstGeom>
            <a:solidFill>
              <a:schemeClr val="bg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kumimoji="1" lang="en-US" altLang="ja-JP" sz="1100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900" dirty="0" smtClean="0">
                  <a:solidFill>
                    <a:schemeClr val="tx1"/>
                  </a:solidFill>
                </a:rPr>
                <a:t>棚田保全活動</a:t>
              </a:r>
              <a:endParaRPr kumimoji="1" lang="en-US" altLang="ja-JP" sz="900" dirty="0" smtClean="0">
                <a:solidFill>
                  <a:schemeClr val="tx1"/>
                </a:solidFill>
              </a:endParaRPr>
            </a:p>
            <a:p>
              <a:pPr algn="ctr"/>
              <a:endParaRPr kumimoji="1" lang="ja-JP" altLang="en-US" sz="11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83" name="図 8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7777" y="1701877"/>
            <a:ext cx="1494092" cy="13163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534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5436</TotalTime>
  <Words>374</Words>
  <Application>Microsoft Office PowerPoint</Application>
  <PresentationFormat>ユーザー設定</PresentationFormat>
  <Paragraphs>109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ＤＦ特太ゴシック体</vt:lpstr>
      <vt:lpstr>ＭＳ Ｐゴシック</vt:lpstr>
      <vt:lpstr>UD デジタル 教科書体 N-B</vt:lpstr>
      <vt:lpstr>UD デジタル 教科書体 NK-R</vt:lpstr>
      <vt:lpstr>メイリオ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</vt:vector>
  </TitlesOfParts>
  <Company>農林水産省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農林水産省</dc:creator>
  <cp:lastModifiedBy>農村振興部農村計画課　西冨礼慈</cp:lastModifiedBy>
  <cp:revision>312</cp:revision>
  <cp:lastPrinted>2020-06-30T00:04:57Z</cp:lastPrinted>
  <dcterms:created xsi:type="dcterms:W3CDTF">2011-09-15T04:49:22Z</dcterms:created>
  <dcterms:modified xsi:type="dcterms:W3CDTF">2020-06-30T01:55:08Z</dcterms:modified>
</cp:coreProperties>
</file>