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8" r:id="rId2"/>
    <p:sldId id="259" r:id="rId3"/>
  </p:sldIdLst>
  <p:sldSz cx="6858000" cy="9144000" type="screen4x3"/>
  <p:notesSz cx="6797675" cy="99266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E46C0A"/>
    <a:srgbClr val="FFFF66"/>
    <a:srgbClr val="CCFF99"/>
    <a:srgbClr val="00CC00"/>
    <a:srgbClr val="FFFFCC"/>
    <a:srgbClr val="0099FF"/>
    <a:srgbClr val="CC3300"/>
    <a:srgbClr val="008000"/>
    <a:srgbClr val="99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8" d="100"/>
          <a:sy n="48" d="100"/>
        </p:scale>
        <p:origin x="2358" y="54"/>
      </p:cViewPr>
      <p:guideLst>
        <p:guide orient="horz" pos="2880"/>
        <p:guide pos="216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2" y="0"/>
            <a:ext cx="2945659" cy="496332"/>
          </a:xfrm>
          <a:prstGeom prst="rect">
            <a:avLst/>
          </a:prstGeom>
        </p:spPr>
        <p:txBody>
          <a:bodyPr vert="horz" lIns="92107" tIns="46053" rIns="92107" bIns="46053" rtlCol="0"/>
          <a:lstStyle>
            <a:lvl1pPr algn="l">
              <a:defRPr sz="1200"/>
            </a:lvl1pPr>
          </a:lstStyle>
          <a:p>
            <a:endParaRPr kumimoji="1" lang="ja-JP" altLang="en-US"/>
          </a:p>
        </p:txBody>
      </p:sp>
      <p:sp>
        <p:nvSpPr>
          <p:cNvPr id="3" name="日付プレースホルダ 2"/>
          <p:cNvSpPr>
            <a:spLocks noGrp="1"/>
          </p:cNvSpPr>
          <p:nvPr>
            <p:ph type="dt" idx="1"/>
          </p:nvPr>
        </p:nvSpPr>
        <p:spPr>
          <a:xfrm>
            <a:off x="3850443" y="0"/>
            <a:ext cx="2945659" cy="496332"/>
          </a:xfrm>
          <a:prstGeom prst="rect">
            <a:avLst/>
          </a:prstGeom>
        </p:spPr>
        <p:txBody>
          <a:bodyPr vert="horz" lIns="92107" tIns="46053" rIns="92107" bIns="46053" rtlCol="0"/>
          <a:lstStyle>
            <a:lvl1pPr algn="r">
              <a:defRPr sz="1200"/>
            </a:lvl1pPr>
          </a:lstStyle>
          <a:p>
            <a:fld id="{728EE83B-E063-4B5C-924D-1BF6277021DE}" type="datetimeFigureOut">
              <a:rPr kumimoji="1" lang="ja-JP" altLang="en-US" smtClean="0"/>
              <a:pPr/>
              <a:t>2020/5/29</a:t>
            </a:fld>
            <a:endParaRPr kumimoji="1" lang="ja-JP" altLang="en-US"/>
          </a:p>
        </p:txBody>
      </p:sp>
      <p:sp>
        <p:nvSpPr>
          <p:cNvPr id="4" name="スライド イメージ プレースホルダ 3"/>
          <p:cNvSpPr>
            <a:spLocks noGrp="1" noRot="1" noChangeAspect="1"/>
          </p:cNvSpPr>
          <p:nvPr>
            <p:ph type="sldImg" idx="2"/>
          </p:nvPr>
        </p:nvSpPr>
        <p:spPr>
          <a:xfrm>
            <a:off x="2001838" y="742950"/>
            <a:ext cx="2794000" cy="3724275"/>
          </a:xfrm>
          <a:prstGeom prst="rect">
            <a:avLst/>
          </a:prstGeom>
          <a:noFill/>
          <a:ln w="12700">
            <a:solidFill>
              <a:prstClr val="black"/>
            </a:solidFill>
          </a:ln>
        </p:spPr>
        <p:txBody>
          <a:bodyPr vert="horz" lIns="92107" tIns="46053" rIns="92107" bIns="46053" rtlCol="0" anchor="ctr"/>
          <a:lstStyle/>
          <a:p>
            <a:endParaRPr lang="ja-JP" altLang="en-US"/>
          </a:p>
        </p:txBody>
      </p:sp>
      <p:sp>
        <p:nvSpPr>
          <p:cNvPr id="5" name="ノート プレースホルダ 4"/>
          <p:cNvSpPr>
            <a:spLocks noGrp="1"/>
          </p:cNvSpPr>
          <p:nvPr>
            <p:ph type="body" sz="quarter" idx="3"/>
          </p:nvPr>
        </p:nvSpPr>
        <p:spPr>
          <a:xfrm>
            <a:off x="679768" y="4715154"/>
            <a:ext cx="5438140" cy="4466987"/>
          </a:xfrm>
          <a:prstGeom prst="rect">
            <a:avLst/>
          </a:prstGeom>
        </p:spPr>
        <p:txBody>
          <a:bodyPr vert="horz" lIns="92107" tIns="46053" rIns="92107" bIns="46053"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 5"/>
          <p:cNvSpPr>
            <a:spLocks noGrp="1"/>
          </p:cNvSpPr>
          <p:nvPr>
            <p:ph type="ftr" sz="quarter" idx="4"/>
          </p:nvPr>
        </p:nvSpPr>
        <p:spPr>
          <a:xfrm>
            <a:off x="2" y="9428584"/>
            <a:ext cx="2945659" cy="496332"/>
          </a:xfrm>
          <a:prstGeom prst="rect">
            <a:avLst/>
          </a:prstGeom>
        </p:spPr>
        <p:txBody>
          <a:bodyPr vert="horz" lIns="92107" tIns="46053" rIns="92107" bIns="46053"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50443" y="9428584"/>
            <a:ext cx="2945659" cy="496332"/>
          </a:xfrm>
          <a:prstGeom prst="rect">
            <a:avLst/>
          </a:prstGeom>
        </p:spPr>
        <p:txBody>
          <a:bodyPr vert="horz" lIns="92107" tIns="46053" rIns="92107" bIns="46053" rtlCol="0" anchor="b"/>
          <a:lstStyle>
            <a:lvl1pPr algn="r">
              <a:defRPr sz="1200"/>
            </a:lvl1pPr>
          </a:lstStyle>
          <a:p>
            <a:fld id="{0568D187-779F-4979-8C21-3D68F9AAF259}" type="slidenum">
              <a:rPr kumimoji="1" lang="ja-JP" altLang="en-US" smtClean="0"/>
              <a:pPr/>
              <a:t>‹#›</a:t>
            </a:fld>
            <a:endParaRPr kumimoji="1" lang="ja-JP" altLang="en-US"/>
          </a:p>
        </p:txBody>
      </p:sp>
    </p:spTree>
    <p:extLst>
      <p:ext uri="{BB962C8B-B14F-4D97-AF65-F5344CB8AC3E}">
        <p14:creationId xmlns:p14="http://schemas.microsoft.com/office/powerpoint/2010/main" val="47904634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0568D187-779F-4979-8C21-3D68F9AAF259}" type="slidenum">
              <a:rPr kumimoji="1" lang="ja-JP" altLang="en-US" smtClean="0"/>
              <a:pPr/>
              <a:t>1</a:t>
            </a:fld>
            <a:endParaRPr kumimoji="1" lang="ja-JP" altLang="en-US"/>
          </a:p>
        </p:txBody>
      </p:sp>
    </p:spTree>
    <p:extLst>
      <p:ext uri="{BB962C8B-B14F-4D97-AF65-F5344CB8AC3E}">
        <p14:creationId xmlns:p14="http://schemas.microsoft.com/office/powerpoint/2010/main" val="36042057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2840568"/>
            <a:ext cx="5829300" cy="1960033"/>
          </a:xfrm>
        </p:spPr>
        <p:txBody>
          <a:bodyPr/>
          <a:lstStyle/>
          <a:p>
            <a:r>
              <a:rPr kumimoji="1" lang="ja-JP" altLang="en-US"/>
              <a:t>マスタ タイトルの書式設定</a:t>
            </a:r>
          </a:p>
        </p:txBody>
      </p:sp>
      <p:sp>
        <p:nvSpPr>
          <p:cNvPr id="3" name="サブタイトル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 サブタイトルの書式設定</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2020/5/29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2020/5/29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72050" y="366185"/>
            <a:ext cx="1543050" cy="7802033"/>
          </a:xfrm>
        </p:spPr>
        <p:txBody>
          <a:bodyPr vert="eaVert"/>
          <a:lstStyle/>
          <a:p>
            <a:r>
              <a:rPr kumimoji="1" lang="ja-JP" altLang="en-US"/>
              <a:t>マスタ タイトルの書式設定</a:t>
            </a:r>
          </a:p>
        </p:txBody>
      </p:sp>
      <p:sp>
        <p:nvSpPr>
          <p:cNvPr id="3" name="縦書きテキスト プレースホルダ 2"/>
          <p:cNvSpPr>
            <a:spLocks noGrp="1"/>
          </p:cNvSpPr>
          <p:nvPr>
            <p:ph type="body" orient="vert" idx="1"/>
          </p:nvPr>
        </p:nvSpPr>
        <p:spPr>
          <a:xfrm>
            <a:off x="342900" y="366185"/>
            <a:ext cx="4514850" cy="7802033"/>
          </a:xfrm>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2020/5/29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idx="1"/>
          </p:nvPr>
        </p:nvSpPr>
        <p:spPr/>
        <p:txBody>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2020/5/29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5875867"/>
            <a:ext cx="5829300" cy="1816100"/>
          </a:xfrm>
        </p:spPr>
        <p:txBody>
          <a:bodyPr anchor="t"/>
          <a:lstStyle>
            <a:lvl1pPr algn="l">
              <a:defRPr sz="4000" b="1" cap="all"/>
            </a:lvl1pPr>
          </a:lstStyle>
          <a:p>
            <a:r>
              <a:rPr kumimoji="1" lang="ja-JP" altLang="en-US"/>
              <a:t>マスタ タイトルの書式設定</a:t>
            </a:r>
          </a:p>
        </p:txBody>
      </p:sp>
      <p:sp>
        <p:nvSpPr>
          <p:cNvPr id="3" name="テキスト プレースホルダ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 テキストの書式設定</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2020/5/29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2020/5/29</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 タイトルの書式設定</a:t>
            </a:r>
          </a:p>
        </p:txBody>
      </p:sp>
      <p:sp>
        <p:nvSpPr>
          <p:cNvPr id="3" name="テキスト プレースホルダ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4" name="コンテンツ プレースホルダ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6" name="コンテンツ プレースホルダ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 6"/>
          <p:cNvSpPr>
            <a:spLocks noGrp="1"/>
          </p:cNvSpPr>
          <p:nvPr>
            <p:ph type="dt" sz="half" idx="10"/>
          </p:nvPr>
        </p:nvSpPr>
        <p:spPr/>
        <p:txBody>
          <a:bodyPr/>
          <a:lstStyle/>
          <a:p>
            <a:fld id="{E90ED720-0104-4369-84BC-D37694168613}" type="datetimeFigureOut">
              <a:rPr kumimoji="1" lang="ja-JP" altLang="en-US" smtClean="0"/>
              <a:pPr/>
              <a:t>2020/5/29</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日付プレースホルダ 2"/>
          <p:cNvSpPr>
            <a:spLocks noGrp="1"/>
          </p:cNvSpPr>
          <p:nvPr>
            <p:ph type="dt" sz="half" idx="10"/>
          </p:nvPr>
        </p:nvSpPr>
        <p:spPr/>
        <p:txBody>
          <a:bodyPr/>
          <a:lstStyle/>
          <a:p>
            <a:fld id="{E90ED720-0104-4369-84BC-D37694168613}" type="datetimeFigureOut">
              <a:rPr kumimoji="1" lang="ja-JP" altLang="en-US" smtClean="0"/>
              <a:pPr/>
              <a:t>2020/5/29</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E90ED720-0104-4369-84BC-D37694168613}" type="datetimeFigureOut">
              <a:rPr kumimoji="1" lang="ja-JP" altLang="en-US" smtClean="0"/>
              <a:pPr/>
              <a:t>2020/5/29</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4067"/>
            <a:ext cx="2256235" cy="1549400"/>
          </a:xfrm>
        </p:spPr>
        <p:txBody>
          <a:bodyPr anchor="b"/>
          <a:lstStyle>
            <a:lvl1pPr algn="l">
              <a:defRPr sz="2000" b="1"/>
            </a:lvl1pPr>
          </a:lstStyle>
          <a:p>
            <a:r>
              <a:rPr kumimoji="1" lang="ja-JP" altLang="en-US"/>
              <a:t>マスタ タイトルの書式設定</a:t>
            </a:r>
          </a:p>
        </p:txBody>
      </p:sp>
      <p:sp>
        <p:nvSpPr>
          <p:cNvPr id="3" name="コンテンツ プレースホルダ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2020/5/29</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400800"/>
            <a:ext cx="4114800" cy="755651"/>
          </a:xfrm>
        </p:spPr>
        <p:txBody>
          <a:bodyPr anchor="b"/>
          <a:lstStyle>
            <a:lvl1pPr algn="l">
              <a:defRPr sz="2000" b="1"/>
            </a:lvl1pPr>
          </a:lstStyle>
          <a:p>
            <a:r>
              <a:rPr kumimoji="1" lang="ja-JP" altLang="en-US"/>
              <a:t>マスタ タイトルの書式設定</a:t>
            </a:r>
          </a:p>
        </p:txBody>
      </p:sp>
      <p:sp>
        <p:nvSpPr>
          <p:cNvPr id="3" name="図プレースホルダ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2020/5/29</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kumimoji="1" lang="ja-JP" altLang="en-US"/>
              <a:t>マスタ タイトルの書式設定</a:t>
            </a:r>
          </a:p>
        </p:txBody>
      </p:sp>
      <p:sp>
        <p:nvSpPr>
          <p:cNvPr id="3" name="テキスト プレースホルダ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E90ED720-0104-4369-84BC-D37694168613}" type="datetimeFigureOut">
              <a:rPr kumimoji="1" lang="ja-JP" altLang="en-US" smtClean="0"/>
              <a:pPr/>
              <a:t>2020/5/29</a:t>
            </a:fld>
            <a:endParaRPr kumimoji="1" lang="ja-JP" altLang="en-US"/>
          </a:p>
        </p:txBody>
      </p:sp>
      <p:sp>
        <p:nvSpPr>
          <p:cNvPr id="5" name="フッター プレースホルダ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D2D8002D-B5B0-4BAC-B1F6-782DDCCE6D9C}"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9768" y="311126"/>
            <a:ext cx="5112568" cy="338554"/>
          </a:xfrm>
          <a:prstGeom prst="rect">
            <a:avLst/>
          </a:prstGeom>
          <a:noFill/>
        </p:spPr>
        <p:txBody>
          <a:bodyPr wrap="square" rtlCol="0">
            <a:spAutoFit/>
          </a:bodyPr>
          <a:lstStyle/>
          <a:p>
            <a:r>
              <a:rPr lang="ja-JP" altLang="en-US" sz="1600" u="sng">
                <a:solidFill>
                  <a:srgbClr val="0066FF"/>
                </a:solidFill>
                <a:latin typeface="HGP創英角ﾎﾟｯﾌﾟ体" pitchFamily="50" charset="-128"/>
                <a:ea typeface="HGP創英角ﾎﾟｯﾌﾟ体" pitchFamily="50" charset="-128"/>
              </a:rPr>
              <a:t>熊本県内の</a:t>
            </a:r>
            <a:r>
              <a:rPr kumimoji="1" lang="ja-JP" altLang="en-US" sz="1600" u="sng">
                <a:solidFill>
                  <a:srgbClr val="0066FF"/>
                </a:solidFill>
                <a:latin typeface="HGP創英角ﾎﾟｯﾌﾟ体" pitchFamily="50" charset="-128"/>
                <a:ea typeface="HGP創英角ﾎﾟｯﾌﾟ体" pitchFamily="50" charset="-128"/>
              </a:rPr>
              <a:t>農業</a:t>
            </a:r>
            <a:r>
              <a:rPr kumimoji="1" lang="ja-JP" altLang="en-US" sz="1600" u="sng" dirty="0">
                <a:solidFill>
                  <a:srgbClr val="0066FF"/>
                </a:solidFill>
                <a:latin typeface="HGP創英角ﾎﾟｯﾌﾟ体" pitchFamily="50" charset="-128"/>
                <a:ea typeface="HGP創英角ﾎﾟｯﾌﾟ体" pitchFamily="50" charset="-128"/>
              </a:rPr>
              <a:t>経営者の皆さまへ</a:t>
            </a:r>
          </a:p>
        </p:txBody>
      </p:sp>
      <p:sp>
        <p:nvSpPr>
          <p:cNvPr id="21" name="額縁 20"/>
          <p:cNvSpPr/>
          <p:nvPr/>
        </p:nvSpPr>
        <p:spPr>
          <a:xfrm>
            <a:off x="28642" y="2051721"/>
            <a:ext cx="6805940" cy="1728192"/>
          </a:xfrm>
          <a:prstGeom prst="bevel">
            <a:avLst>
              <a:gd name="adj" fmla="val 2717"/>
            </a:avLst>
          </a:prstGeom>
          <a:solidFill>
            <a:srgbClr val="FFFF99"/>
          </a:solidFill>
          <a:ln>
            <a:solidFill>
              <a:srgbClr val="CC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a:solidFill>
                  <a:schemeClr val="tx1"/>
                </a:solidFill>
              </a:rPr>
              <a:t>　</a:t>
            </a:r>
            <a:r>
              <a:rPr lang="ja-JP" altLang="en-US" sz="1300" dirty="0">
                <a:solidFill>
                  <a:schemeClr val="tx1"/>
                </a:solidFill>
              </a:rPr>
              <a:t>全国農業会議所では、地域の担い手となる法人経営体を増やしていくため、農業法人又は経営の移譲を希望する個人経営者が就農希望者を一定期間雇用し、新たな法人を設立するために実施する、農業技術・経営能力を習得させるための研修に対して必要な経費を助成する「農の雇用事業」</a:t>
            </a:r>
            <a:r>
              <a:rPr lang="ja-JP" altLang="en-US" sz="1300" dirty="0">
                <a:solidFill>
                  <a:srgbClr val="FF0000"/>
                </a:solidFill>
              </a:rPr>
              <a:t>（新法人設立支援タイプ）</a:t>
            </a:r>
            <a:r>
              <a:rPr lang="ja-JP" altLang="en-US" sz="1300" dirty="0">
                <a:solidFill>
                  <a:schemeClr val="tx1"/>
                </a:solidFill>
              </a:rPr>
              <a:t>の参加者を募集します。</a:t>
            </a:r>
            <a:endParaRPr lang="en-US" altLang="ja-JP" sz="1300" dirty="0">
              <a:solidFill>
                <a:schemeClr val="tx1"/>
              </a:solidFill>
            </a:endParaRPr>
          </a:p>
          <a:p>
            <a:endParaRPr lang="en-US" altLang="ja-JP" sz="1300" dirty="0">
              <a:solidFill>
                <a:schemeClr val="tx1"/>
              </a:solidFill>
            </a:endParaRPr>
          </a:p>
          <a:p>
            <a:r>
              <a:rPr lang="ja-JP" altLang="en-US" sz="1300" dirty="0">
                <a:solidFill>
                  <a:schemeClr val="tx1"/>
                </a:solidFill>
              </a:rPr>
              <a:t>　事業の実施を希望される熊本県内の農業法人等の方は、</a:t>
            </a:r>
            <a:r>
              <a:rPr lang="ja-JP" altLang="en-US" sz="1300" u="sng" dirty="0">
                <a:solidFill>
                  <a:srgbClr val="FF0000"/>
                </a:solidFill>
              </a:rPr>
              <a:t>令和２年５月７日～６月５日（必着）</a:t>
            </a:r>
            <a:r>
              <a:rPr lang="ja-JP" altLang="en-US" sz="1300" dirty="0">
                <a:solidFill>
                  <a:schemeClr val="tx1"/>
                </a:solidFill>
              </a:rPr>
              <a:t>までに一般社団法人熊本県農業会議（裏面記載）に必要な申請書類を提出してください。</a:t>
            </a:r>
            <a:endParaRPr lang="en-US" altLang="ja-JP" sz="1300" dirty="0">
              <a:solidFill>
                <a:schemeClr val="tx1"/>
              </a:solidFill>
            </a:endParaRPr>
          </a:p>
        </p:txBody>
      </p:sp>
      <p:sp>
        <p:nvSpPr>
          <p:cNvPr id="27" name="角丸四角形 26"/>
          <p:cNvSpPr/>
          <p:nvPr/>
        </p:nvSpPr>
        <p:spPr>
          <a:xfrm>
            <a:off x="38884" y="3850639"/>
            <a:ext cx="6788616" cy="2135769"/>
          </a:xfrm>
          <a:prstGeom prst="roundRect">
            <a:avLst>
              <a:gd name="adj" fmla="val 6799"/>
            </a:avLst>
          </a:prstGeom>
          <a:solidFill>
            <a:srgbClr val="CCFFFF"/>
          </a:solidFill>
          <a:ln>
            <a:solidFill>
              <a:srgbClr val="0099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tLang="ja-JP" sz="500" b="1" dirty="0">
              <a:solidFill>
                <a:schemeClr val="tx1"/>
              </a:solidFill>
              <a:latin typeface="+mn-ea"/>
            </a:endParaRPr>
          </a:p>
          <a:p>
            <a:endParaRPr lang="en-US" altLang="ja-JP" sz="1100" b="1" dirty="0">
              <a:solidFill>
                <a:schemeClr val="tx1"/>
              </a:solidFill>
              <a:latin typeface="+mn-ea"/>
            </a:endParaRPr>
          </a:p>
          <a:p>
            <a:r>
              <a:rPr lang="en-US" altLang="ja-JP" sz="1100" b="1" dirty="0">
                <a:solidFill>
                  <a:schemeClr val="tx1"/>
                </a:solidFill>
                <a:latin typeface="+mn-ea"/>
              </a:rPr>
              <a:t>【</a:t>
            </a:r>
            <a:r>
              <a:rPr lang="ja-JP" altLang="en-US" sz="1100" b="1" dirty="0">
                <a:solidFill>
                  <a:schemeClr val="tx1"/>
                </a:solidFill>
                <a:latin typeface="+mn-ea"/>
              </a:rPr>
              <a:t>助成額</a:t>
            </a:r>
            <a:r>
              <a:rPr lang="en-US" altLang="ja-JP" sz="1100" b="1" dirty="0">
                <a:solidFill>
                  <a:schemeClr val="tx1"/>
                </a:solidFill>
                <a:latin typeface="+mn-ea"/>
              </a:rPr>
              <a:t>】</a:t>
            </a:r>
            <a:r>
              <a:rPr lang="ja-JP" altLang="en-US" sz="1100" b="1" dirty="0">
                <a:solidFill>
                  <a:schemeClr val="tx1"/>
                </a:solidFill>
                <a:latin typeface="+mn-ea"/>
              </a:rPr>
              <a:t>年間最大１２０万円　</a:t>
            </a:r>
            <a:r>
              <a:rPr lang="ja-JP" altLang="en-US" sz="1100" b="1" dirty="0">
                <a:solidFill>
                  <a:srgbClr val="FF0000"/>
                </a:solidFill>
                <a:latin typeface="+mn-ea"/>
              </a:rPr>
              <a:t>（研修生が多様な人材の場合は年間１５０万円）</a:t>
            </a:r>
            <a:endParaRPr lang="en-US" altLang="ja-JP" sz="1100" b="1" dirty="0">
              <a:solidFill>
                <a:srgbClr val="FF0000"/>
              </a:solidFill>
              <a:latin typeface="+mn-ea"/>
            </a:endParaRPr>
          </a:p>
          <a:p>
            <a:r>
              <a:rPr lang="ja-JP" altLang="en-US" sz="900" b="1" dirty="0">
                <a:solidFill>
                  <a:schemeClr val="tx1"/>
                </a:solidFill>
                <a:latin typeface="+mn-ea"/>
              </a:rPr>
              <a:t>　　　　　　　　　　　　　　　　　　　（３年目以降は年間最大６０万円）</a:t>
            </a:r>
            <a:endParaRPr kumimoji="1" lang="en-US" altLang="ja-JP" sz="900" dirty="0">
              <a:solidFill>
                <a:schemeClr val="tx1"/>
              </a:solidFill>
              <a:latin typeface="+mn-ea"/>
            </a:endParaRPr>
          </a:p>
          <a:p>
            <a:r>
              <a:rPr lang="ja-JP" altLang="en-US" sz="1200" dirty="0">
                <a:solidFill>
                  <a:schemeClr val="tx1"/>
                </a:solidFill>
                <a:latin typeface="ＭＳ Ｐゴシック" pitchFamily="50" charset="-128"/>
                <a:ea typeface="ＭＳ Ｐゴシック" pitchFamily="50" charset="-128"/>
              </a:rPr>
              <a:t>　＜</a:t>
            </a:r>
            <a:r>
              <a:rPr lang="zh-TW" altLang="en-US" sz="1200" dirty="0">
                <a:solidFill>
                  <a:schemeClr val="tx1"/>
                </a:solidFill>
                <a:latin typeface="ＭＳ Ｐゴシック" pitchFamily="50" charset="-128"/>
                <a:ea typeface="ＭＳ Ｐゴシック" pitchFamily="50" charset="-128"/>
              </a:rPr>
              <a:t>内訳</a:t>
            </a:r>
            <a:r>
              <a:rPr lang="ja-JP" altLang="en-US" sz="1200" dirty="0">
                <a:solidFill>
                  <a:schemeClr val="tx1"/>
                </a:solidFill>
                <a:latin typeface="ＭＳ Ｐゴシック" pitchFamily="50" charset="-128"/>
                <a:ea typeface="ＭＳ Ｐゴシック" pitchFamily="50" charset="-128"/>
              </a:rPr>
              <a:t>＞</a:t>
            </a:r>
            <a:r>
              <a:rPr lang="zh-TW" altLang="en-US" sz="1200" dirty="0">
                <a:solidFill>
                  <a:schemeClr val="tx1"/>
                </a:solidFill>
                <a:latin typeface="ＭＳ Ｐゴシック" pitchFamily="50" charset="-128"/>
                <a:ea typeface="ＭＳ Ｐゴシック" pitchFamily="50" charset="-128"/>
              </a:rPr>
              <a:t>　①</a:t>
            </a:r>
            <a:r>
              <a:rPr lang="ja-JP" altLang="ja-JP" sz="1200" dirty="0">
                <a:solidFill>
                  <a:schemeClr val="tx1"/>
                </a:solidFill>
              </a:rPr>
              <a:t>新規就業者に対する研修費　</a:t>
            </a:r>
            <a:r>
              <a:rPr lang="ja-JP" altLang="ja-JP" sz="1200" b="1" dirty="0">
                <a:solidFill>
                  <a:srgbClr val="FF0000"/>
                </a:solidFill>
              </a:rPr>
              <a:t>月額最大９７，０００円</a:t>
            </a:r>
            <a:endParaRPr lang="en-US" altLang="ja-JP" sz="1200" b="1" dirty="0">
              <a:solidFill>
                <a:srgbClr val="FF0000"/>
              </a:solidFill>
            </a:endParaRPr>
          </a:p>
          <a:p>
            <a:r>
              <a:rPr lang="ja-JP" altLang="en-US" sz="1000" dirty="0">
                <a:solidFill>
                  <a:srgbClr val="FF0000"/>
                </a:solidFill>
              </a:rPr>
              <a:t>　　　　　　　　　　　  </a:t>
            </a:r>
            <a:r>
              <a:rPr lang="ja-JP" altLang="en-US" sz="1000" b="1" dirty="0">
                <a:solidFill>
                  <a:srgbClr val="FF3300"/>
                </a:solidFill>
              </a:rPr>
              <a:t>（</a:t>
            </a:r>
            <a:r>
              <a:rPr lang="ja-JP" altLang="en-US" sz="900" b="1" dirty="0">
                <a:solidFill>
                  <a:srgbClr val="FF3300"/>
                </a:solidFill>
              </a:rPr>
              <a:t>研修生が多様な人材の場合は、月額最大１２２</a:t>
            </a:r>
            <a:r>
              <a:rPr lang="en-US" altLang="ja-JP" sz="900" b="1" dirty="0">
                <a:solidFill>
                  <a:srgbClr val="FF3300"/>
                </a:solidFill>
              </a:rPr>
              <a:t>,</a:t>
            </a:r>
            <a:r>
              <a:rPr lang="ja-JP" altLang="en-US" sz="900" b="1" dirty="0">
                <a:solidFill>
                  <a:srgbClr val="FF3300"/>
                </a:solidFill>
              </a:rPr>
              <a:t>０００円）</a:t>
            </a:r>
            <a:endParaRPr lang="en-US" altLang="ja-JP" sz="900" b="1" dirty="0">
              <a:solidFill>
                <a:srgbClr val="FF3300"/>
              </a:solidFill>
            </a:endParaRPr>
          </a:p>
          <a:p>
            <a:r>
              <a:rPr lang="ja-JP" altLang="en-US" sz="900" dirty="0">
                <a:solidFill>
                  <a:schemeClr val="tx1"/>
                </a:solidFill>
              </a:rPr>
              <a:t>　　　　　　　　　　　　　（３年目以降の助成額は月額最大４万８千円）</a:t>
            </a:r>
            <a:endParaRPr lang="zh-TW" altLang="en-US" sz="900" dirty="0">
              <a:solidFill>
                <a:schemeClr val="tx1"/>
              </a:solidFill>
              <a:latin typeface="ＭＳ Ｐゴシック" pitchFamily="50" charset="-128"/>
              <a:ea typeface="ＭＳ Ｐゴシック" pitchFamily="50" charset="-128"/>
            </a:endParaRPr>
          </a:p>
          <a:p>
            <a:r>
              <a:rPr lang="ja-JP" altLang="en-US" sz="1200" dirty="0">
                <a:solidFill>
                  <a:schemeClr val="tx1"/>
                </a:solidFill>
                <a:latin typeface="ＭＳ Ｐゴシック" pitchFamily="50" charset="-128"/>
                <a:ea typeface="ＭＳ Ｐゴシック" pitchFamily="50" charset="-128"/>
              </a:rPr>
              <a:t>　　　　　　　  ②</a:t>
            </a:r>
            <a:r>
              <a:rPr lang="ja-JP" altLang="ja-JP" sz="1200" dirty="0">
                <a:solidFill>
                  <a:schemeClr val="tx1"/>
                </a:solidFill>
              </a:rPr>
              <a:t>指導者研修費　　　　　　　</a:t>
            </a:r>
            <a:r>
              <a:rPr lang="ja-JP" altLang="en-US" sz="1200" dirty="0">
                <a:solidFill>
                  <a:schemeClr val="tx1"/>
                </a:solidFill>
              </a:rPr>
              <a:t>　　</a:t>
            </a:r>
            <a:r>
              <a:rPr lang="ja-JP" altLang="ja-JP" sz="1200" b="1" dirty="0">
                <a:solidFill>
                  <a:srgbClr val="FF0000"/>
                </a:solidFill>
              </a:rPr>
              <a:t>年間最大</a:t>
            </a:r>
            <a:r>
              <a:rPr lang="ja-JP" altLang="en-US" sz="1200" b="1" dirty="0">
                <a:solidFill>
                  <a:srgbClr val="FF0000"/>
                </a:solidFill>
              </a:rPr>
              <a:t>１２０</a:t>
            </a:r>
            <a:r>
              <a:rPr lang="ja-JP" altLang="ja-JP" sz="1200" b="1" dirty="0">
                <a:solidFill>
                  <a:srgbClr val="FF0000"/>
                </a:solidFill>
              </a:rPr>
              <a:t>，０００円</a:t>
            </a:r>
            <a:endParaRPr lang="en-US" altLang="ja-JP" sz="1200" b="1" dirty="0">
              <a:solidFill>
                <a:srgbClr val="FF0000"/>
              </a:solidFill>
            </a:endParaRPr>
          </a:p>
          <a:p>
            <a:r>
              <a:rPr lang="ja-JP" altLang="en-US" sz="1000" dirty="0">
                <a:solidFill>
                  <a:schemeClr val="tx1"/>
                </a:solidFill>
              </a:rPr>
              <a:t>　　　　　　　　　　　　　</a:t>
            </a:r>
            <a:r>
              <a:rPr lang="ja-JP" altLang="ja-JP" sz="900" dirty="0">
                <a:solidFill>
                  <a:schemeClr val="tx1"/>
                </a:solidFill>
              </a:rPr>
              <a:t>指導者自らが人材育成手法や労務管理等を習得するための研修に要する費用です</a:t>
            </a:r>
            <a:r>
              <a:rPr lang="ja-JP" altLang="en-US" sz="900" dirty="0">
                <a:solidFill>
                  <a:schemeClr val="tx1"/>
                </a:solidFill>
              </a:rPr>
              <a:t>。</a:t>
            </a:r>
            <a:endParaRPr lang="en-US" altLang="ja-JP" sz="900" dirty="0">
              <a:solidFill>
                <a:schemeClr val="tx1"/>
              </a:solidFill>
            </a:endParaRPr>
          </a:p>
          <a:p>
            <a:r>
              <a:rPr lang="ja-JP" altLang="en-US" sz="900" dirty="0">
                <a:solidFill>
                  <a:schemeClr val="tx1"/>
                </a:solidFill>
              </a:rPr>
              <a:t>　　　　　　　　　　　　　</a:t>
            </a:r>
            <a:r>
              <a:rPr lang="ja-JP" altLang="en-US" sz="900" b="1" dirty="0">
                <a:solidFill>
                  <a:srgbClr val="FF3300"/>
                </a:solidFill>
              </a:rPr>
              <a:t> （研修生が多様な人材の場合は、年間最大４２０，０００円）</a:t>
            </a:r>
            <a:endParaRPr lang="en-US" altLang="ja-JP" sz="900" dirty="0">
              <a:solidFill>
                <a:schemeClr val="tx1"/>
              </a:solidFill>
            </a:endParaRPr>
          </a:p>
          <a:p>
            <a:r>
              <a:rPr lang="ja-JP" altLang="en-US" sz="900" dirty="0">
                <a:solidFill>
                  <a:schemeClr val="tx1"/>
                </a:solidFill>
              </a:rPr>
              <a:t>　　　　　　　　　　　　　（３年目以降の助成額は年間最大６万円）</a:t>
            </a:r>
            <a:endParaRPr lang="en-US" altLang="ja-JP" sz="900" dirty="0">
              <a:solidFill>
                <a:schemeClr val="tx1"/>
              </a:solidFill>
            </a:endParaRPr>
          </a:p>
          <a:p>
            <a:endParaRPr lang="en-US" altLang="ja-JP" sz="300" dirty="0">
              <a:solidFill>
                <a:schemeClr val="tx1"/>
              </a:solidFill>
            </a:endParaRPr>
          </a:p>
          <a:p>
            <a:r>
              <a:rPr lang="en-US" altLang="ja-JP" sz="1100" b="1" dirty="0">
                <a:solidFill>
                  <a:schemeClr val="tx1"/>
                </a:solidFill>
                <a:latin typeface="ＭＳ Ｐゴシック" pitchFamily="50" charset="-128"/>
                <a:ea typeface="ＭＳ Ｐゴシック" pitchFamily="50" charset="-128"/>
              </a:rPr>
              <a:t>【</a:t>
            </a:r>
            <a:r>
              <a:rPr lang="ja-JP" altLang="en-US" sz="1100" b="1" dirty="0">
                <a:solidFill>
                  <a:schemeClr val="tx1"/>
                </a:solidFill>
                <a:latin typeface="ＭＳ Ｐゴシック" pitchFamily="50" charset="-128"/>
                <a:ea typeface="ＭＳ Ｐゴシック" pitchFamily="50" charset="-128"/>
              </a:rPr>
              <a:t>助成期間</a:t>
            </a:r>
            <a:r>
              <a:rPr lang="en-US" altLang="ja-JP" sz="1100" b="1" dirty="0">
                <a:solidFill>
                  <a:schemeClr val="tx1"/>
                </a:solidFill>
                <a:latin typeface="ＭＳ Ｐゴシック" pitchFamily="50" charset="-128"/>
                <a:ea typeface="ＭＳ Ｐゴシック" pitchFamily="50" charset="-128"/>
              </a:rPr>
              <a:t>】</a:t>
            </a:r>
            <a:r>
              <a:rPr lang="ja-JP" altLang="en-US" sz="1100" b="1" dirty="0">
                <a:solidFill>
                  <a:srgbClr val="FF0000"/>
                </a:solidFill>
                <a:latin typeface="ＭＳ Ｐゴシック" pitchFamily="50" charset="-128"/>
                <a:ea typeface="ＭＳ Ｐゴシック" pitchFamily="50" charset="-128"/>
              </a:rPr>
              <a:t>最長４８</a:t>
            </a:r>
            <a:r>
              <a:rPr lang="ja-JP" altLang="en-US" sz="1100" b="1" dirty="0">
                <a:solidFill>
                  <a:srgbClr val="FF0000"/>
                </a:solidFill>
                <a:latin typeface="ＭＳ Ｐゴシック" pitchFamily="50" charset="-128"/>
              </a:rPr>
              <a:t>ヵ月</a:t>
            </a:r>
            <a:endParaRPr lang="en-US" altLang="ja-JP" sz="1100" b="1" dirty="0">
              <a:solidFill>
                <a:srgbClr val="FF0000"/>
              </a:solidFill>
              <a:latin typeface="ＭＳ Ｐゴシック" pitchFamily="50" charset="-128"/>
            </a:endParaRPr>
          </a:p>
          <a:p>
            <a:r>
              <a:rPr lang="ja-JP" altLang="en-US" sz="1100" b="1" dirty="0">
                <a:solidFill>
                  <a:schemeClr val="tx1"/>
                </a:solidFill>
                <a:latin typeface="ＭＳ Ｐゴシック" pitchFamily="50" charset="-128"/>
              </a:rPr>
              <a:t>　</a:t>
            </a:r>
            <a:r>
              <a:rPr lang="ja-JP" altLang="en-US" sz="1000" b="1" dirty="0">
                <a:solidFill>
                  <a:schemeClr val="tx1"/>
                </a:solidFill>
                <a:latin typeface="ＭＳ Ｐゴシック" pitchFamily="50" charset="-128"/>
              </a:rPr>
              <a:t>（今回の募集では、２年目までの研修を助成します。３年目以降について は、別途審査を行った上で助成する予定です。）</a:t>
            </a:r>
            <a:endParaRPr lang="en-US" altLang="ja-JP" sz="1000" b="1" dirty="0">
              <a:solidFill>
                <a:schemeClr val="tx1"/>
              </a:solidFill>
              <a:latin typeface="ＭＳ Ｐゴシック" pitchFamily="50" charset="-128"/>
              <a:ea typeface="ＭＳ Ｐゴシック" pitchFamily="50" charset="-128"/>
            </a:endParaRPr>
          </a:p>
        </p:txBody>
      </p:sp>
      <p:sp>
        <p:nvSpPr>
          <p:cNvPr id="28" name="角丸四角形 27"/>
          <p:cNvSpPr/>
          <p:nvPr/>
        </p:nvSpPr>
        <p:spPr>
          <a:xfrm>
            <a:off x="60981" y="3819552"/>
            <a:ext cx="1126108" cy="288032"/>
          </a:xfrm>
          <a:prstGeom prst="roundRect">
            <a:avLst>
              <a:gd name="adj" fmla="val 20583"/>
            </a:avLst>
          </a:prstGeom>
          <a:solidFill>
            <a:srgbClr val="0099FF"/>
          </a:solid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solidFill>
                  <a:schemeClr val="bg1"/>
                </a:solidFill>
                <a:latin typeface="HGP創英角ﾎﾟｯﾌﾟ体" pitchFamily="50" charset="-128"/>
                <a:ea typeface="HGP創英角ﾎﾟｯﾌﾟ体" pitchFamily="50" charset="-128"/>
              </a:rPr>
              <a:t>助成内容</a:t>
            </a:r>
            <a:endParaRPr kumimoji="1" lang="ja-JP" altLang="en-US" sz="1400" dirty="0">
              <a:solidFill>
                <a:schemeClr val="bg1"/>
              </a:solidFill>
            </a:endParaRPr>
          </a:p>
        </p:txBody>
      </p:sp>
      <p:sp>
        <p:nvSpPr>
          <p:cNvPr id="29" name="角丸四角形 28"/>
          <p:cNvSpPr/>
          <p:nvPr/>
        </p:nvSpPr>
        <p:spPr>
          <a:xfrm>
            <a:off x="21188" y="6043713"/>
            <a:ext cx="6784752" cy="1547664"/>
          </a:xfrm>
          <a:prstGeom prst="roundRect">
            <a:avLst>
              <a:gd name="adj" fmla="val 4243"/>
            </a:avLst>
          </a:prstGeom>
          <a:solidFill>
            <a:srgbClr val="CCFFFF"/>
          </a:solidFill>
          <a:ln>
            <a:solidFill>
              <a:srgbClr val="0099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tLang="ja-JP" sz="1400" dirty="0">
              <a:solidFill>
                <a:schemeClr val="tx1"/>
              </a:solidFill>
            </a:endParaRPr>
          </a:p>
          <a:p>
            <a:endParaRPr lang="en-US" altLang="ja-JP" sz="1400" dirty="0">
              <a:solidFill>
                <a:schemeClr val="tx1"/>
              </a:solidFill>
            </a:endParaRPr>
          </a:p>
          <a:p>
            <a:endParaRPr lang="en-US" altLang="ja-JP" sz="1400" dirty="0">
              <a:solidFill>
                <a:schemeClr val="tx1"/>
              </a:solidFill>
            </a:endParaRPr>
          </a:p>
          <a:p>
            <a:endParaRPr lang="en-US" altLang="ja-JP" sz="1000" dirty="0">
              <a:solidFill>
                <a:schemeClr val="tx1"/>
              </a:solidFill>
              <a:latin typeface="+mn-ea"/>
            </a:endParaRPr>
          </a:p>
          <a:p>
            <a:endParaRPr lang="en-US" altLang="ja-JP" sz="1100" dirty="0">
              <a:solidFill>
                <a:schemeClr val="tx1"/>
              </a:solidFill>
              <a:latin typeface="+mn-ea"/>
            </a:endParaRPr>
          </a:p>
          <a:p>
            <a:r>
              <a:rPr lang="ja-JP" altLang="en-US" sz="1100" dirty="0">
                <a:solidFill>
                  <a:schemeClr val="tx1"/>
                </a:solidFill>
                <a:latin typeface="+mn-ea"/>
              </a:rPr>
              <a:t>　　令和</a:t>
            </a:r>
            <a:r>
              <a:rPr lang="en-US" altLang="ja-JP" sz="1100" dirty="0">
                <a:solidFill>
                  <a:schemeClr val="tx1"/>
                </a:solidFill>
                <a:latin typeface="+mn-ea"/>
              </a:rPr>
              <a:t>2</a:t>
            </a:r>
            <a:r>
              <a:rPr lang="ja-JP" altLang="en-US" sz="1100" dirty="0">
                <a:solidFill>
                  <a:schemeClr val="tx1"/>
                </a:solidFill>
                <a:latin typeface="+mn-ea"/>
              </a:rPr>
              <a:t>年度は今後第</a:t>
            </a:r>
            <a:r>
              <a:rPr lang="en-US" altLang="ja-JP" sz="1100" dirty="0">
                <a:solidFill>
                  <a:schemeClr val="tx1"/>
                </a:solidFill>
                <a:latin typeface="+mn-ea"/>
              </a:rPr>
              <a:t>3</a:t>
            </a:r>
            <a:r>
              <a:rPr lang="ja-JP" altLang="en-US" sz="1100" dirty="0">
                <a:solidFill>
                  <a:schemeClr val="tx1"/>
                </a:solidFill>
                <a:latin typeface="+mn-ea"/>
              </a:rPr>
              <a:t>回：</a:t>
            </a:r>
            <a:r>
              <a:rPr lang="en-US" altLang="ja-JP" sz="1100" dirty="0">
                <a:solidFill>
                  <a:schemeClr val="tx1"/>
                </a:solidFill>
                <a:latin typeface="+mn-ea"/>
              </a:rPr>
              <a:t>11</a:t>
            </a:r>
            <a:r>
              <a:rPr lang="ja-JP" altLang="en-US" sz="1100" dirty="0">
                <a:solidFill>
                  <a:schemeClr val="tx1"/>
                </a:solidFill>
                <a:latin typeface="+mn-ea"/>
              </a:rPr>
              <a:t>月（</a:t>
            </a:r>
            <a:r>
              <a:rPr lang="en-US" altLang="ja-JP" sz="1100" dirty="0">
                <a:solidFill>
                  <a:schemeClr val="tx1"/>
                </a:solidFill>
                <a:latin typeface="+mn-ea"/>
              </a:rPr>
              <a:t>7</a:t>
            </a:r>
            <a:r>
              <a:rPr lang="ja-JP" altLang="en-US" sz="1100" dirty="0">
                <a:solidFill>
                  <a:schemeClr val="tx1"/>
                </a:solidFill>
                <a:latin typeface="+mn-ea"/>
              </a:rPr>
              <a:t>・</a:t>
            </a:r>
            <a:r>
              <a:rPr lang="en-US" altLang="ja-JP" sz="1100" dirty="0">
                <a:solidFill>
                  <a:schemeClr val="tx1"/>
                </a:solidFill>
                <a:latin typeface="+mn-ea"/>
              </a:rPr>
              <a:t>8</a:t>
            </a:r>
            <a:r>
              <a:rPr lang="ja-JP" altLang="en-US" sz="1100" dirty="0">
                <a:solidFill>
                  <a:schemeClr val="tx1"/>
                </a:solidFill>
                <a:latin typeface="+mn-ea"/>
              </a:rPr>
              <a:t>月募集）、第</a:t>
            </a:r>
            <a:r>
              <a:rPr lang="en-US" altLang="ja-JP" sz="1100" dirty="0">
                <a:solidFill>
                  <a:schemeClr val="tx1"/>
                </a:solidFill>
                <a:latin typeface="+mn-ea"/>
              </a:rPr>
              <a:t>4</a:t>
            </a:r>
            <a:r>
              <a:rPr lang="ja-JP" altLang="en-US" sz="1100" dirty="0">
                <a:solidFill>
                  <a:schemeClr val="tx1"/>
                </a:solidFill>
                <a:latin typeface="+mn-ea"/>
              </a:rPr>
              <a:t>回：</a:t>
            </a:r>
            <a:r>
              <a:rPr lang="en-US" altLang="ja-JP" sz="1100" dirty="0">
                <a:solidFill>
                  <a:schemeClr val="tx1"/>
                </a:solidFill>
                <a:latin typeface="+mn-ea"/>
              </a:rPr>
              <a:t>2</a:t>
            </a:r>
            <a:r>
              <a:rPr lang="ja-JP" altLang="en-US" sz="1100" dirty="0">
                <a:solidFill>
                  <a:schemeClr val="tx1"/>
                </a:solidFill>
                <a:latin typeface="+mn-ea"/>
              </a:rPr>
              <a:t>月（</a:t>
            </a:r>
            <a:r>
              <a:rPr lang="en-US" altLang="ja-JP" sz="1100" dirty="0">
                <a:solidFill>
                  <a:schemeClr val="tx1"/>
                </a:solidFill>
                <a:latin typeface="+mn-ea"/>
              </a:rPr>
              <a:t>10</a:t>
            </a:r>
            <a:r>
              <a:rPr lang="ja-JP" altLang="en-US" sz="1100" dirty="0">
                <a:solidFill>
                  <a:schemeClr val="tx1"/>
                </a:solidFill>
                <a:latin typeface="+mn-ea"/>
              </a:rPr>
              <a:t>・</a:t>
            </a:r>
            <a:r>
              <a:rPr lang="en-US" altLang="ja-JP" sz="1100" dirty="0">
                <a:solidFill>
                  <a:schemeClr val="tx1"/>
                </a:solidFill>
                <a:latin typeface="+mn-ea"/>
              </a:rPr>
              <a:t>11</a:t>
            </a:r>
            <a:r>
              <a:rPr lang="ja-JP" altLang="en-US" sz="1100" dirty="0">
                <a:solidFill>
                  <a:schemeClr val="tx1"/>
                </a:solidFill>
                <a:latin typeface="+mn-ea"/>
              </a:rPr>
              <a:t>月募集）研修開始分を募集予定。</a:t>
            </a:r>
            <a:endParaRPr lang="en-US" altLang="ja-JP" sz="1100" dirty="0">
              <a:solidFill>
                <a:schemeClr val="tx1"/>
              </a:solidFill>
              <a:latin typeface="+mn-ea"/>
            </a:endParaRPr>
          </a:p>
          <a:p>
            <a:r>
              <a:rPr lang="ja-JP" altLang="en-US" sz="1100" dirty="0">
                <a:solidFill>
                  <a:schemeClr val="tx1"/>
                </a:solidFill>
                <a:latin typeface="+mn-ea"/>
              </a:rPr>
              <a:t>（注）研修期間が３ヶ月未満の場合は助成金は交付されません。</a:t>
            </a:r>
            <a:endParaRPr lang="en-US" altLang="ja-JP" sz="1100" dirty="0">
              <a:solidFill>
                <a:schemeClr val="tx1"/>
              </a:solidFill>
              <a:latin typeface="+mn-ea"/>
            </a:endParaRPr>
          </a:p>
          <a:p>
            <a:r>
              <a:rPr lang="ja-JP" altLang="en-US" sz="1100" dirty="0">
                <a:solidFill>
                  <a:schemeClr val="tx1"/>
                </a:solidFill>
                <a:latin typeface="+mn-ea"/>
              </a:rPr>
              <a:t>（注）研修実施経費の一部を支援するものであり、経営資金や賃金の補助を目的とした事業ではありません。</a:t>
            </a:r>
            <a:endParaRPr lang="en-US" altLang="ja-JP" sz="1100" dirty="0">
              <a:solidFill>
                <a:schemeClr val="tx1"/>
              </a:solidFill>
              <a:latin typeface="+mn-ea"/>
            </a:endParaRPr>
          </a:p>
        </p:txBody>
      </p:sp>
      <p:graphicFrame>
        <p:nvGraphicFramePr>
          <p:cNvPr id="32" name="表 31"/>
          <p:cNvGraphicFramePr>
            <a:graphicFrameLocks noGrp="1"/>
          </p:cNvGraphicFramePr>
          <p:nvPr/>
        </p:nvGraphicFramePr>
        <p:xfrm>
          <a:off x="188640" y="6351096"/>
          <a:ext cx="5290472" cy="669176"/>
        </p:xfrm>
        <a:graphic>
          <a:graphicData uri="http://schemas.openxmlformats.org/drawingml/2006/table">
            <a:tbl>
              <a:tblPr firstRow="1" bandRow="1">
                <a:tableStyleId>{5940675A-B579-460E-94D1-54222C63F5DA}</a:tableStyleId>
              </a:tblPr>
              <a:tblGrid>
                <a:gridCol w="1725371">
                  <a:extLst>
                    <a:ext uri="{9D8B030D-6E8A-4147-A177-3AD203B41FA5}">
                      <a16:colId xmlns:a16="http://schemas.microsoft.com/office/drawing/2014/main" val="20000"/>
                    </a:ext>
                  </a:extLst>
                </a:gridCol>
                <a:gridCol w="1690624">
                  <a:extLst>
                    <a:ext uri="{9D8B030D-6E8A-4147-A177-3AD203B41FA5}">
                      <a16:colId xmlns:a16="http://schemas.microsoft.com/office/drawing/2014/main" val="20001"/>
                    </a:ext>
                  </a:extLst>
                </a:gridCol>
                <a:gridCol w="1874477">
                  <a:extLst>
                    <a:ext uri="{9D8B030D-6E8A-4147-A177-3AD203B41FA5}">
                      <a16:colId xmlns:a16="http://schemas.microsoft.com/office/drawing/2014/main" val="20002"/>
                    </a:ext>
                  </a:extLst>
                </a:gridCol>
              </a:tblGrid>
              <a:tr h="249382">
                <a:tc>
                  <a:txBody>
                    <a:bodyPr/>
                    <a:lstStyle/>
                    <a:p>
                      <a:pPr algn="ctr"/>
                      <a:r>
                        <a:rPr kumimoji="1" lang="zh-TW" altLang="en-US" sz="1100" kern="1200" baseline="0" dirty="0">
                          <a:solidFill>
                            <a:schemeClr val="tx1"/>
                          </a:solidFill>
                          <a:latin typeface="ＭＳ Ｐゴシック" pitchFamily="50" charset="-128"/>
                          <a:ea typeface="ＭＳ Ｐゴシック" pitchFamily="50" charset="-128"/>
                          <a:cs typeface="+mn-cs"/>
                        </a:rPr>
                        <a:t>募集期間</a:t>
                      </a:r>
                      <a:endParaRPr kumimoji="1" lang="ja-JP" altLang="en-US" sz="1100" dirty="0">
                        <a:latin typeface="ＭＳ Ｐゴシック" pitchFamily="50" charset="-128"/>
                        <a:ea typeface="ＭＳ Ｐゴシック" pitchFamily="50" charset="-128"/>
                      </a:endParaRPr>
                    </a:p>
                  </a:txBody>
                  <a:tcPr marT="41564" marB="41564">
                    <a:solidFill>
                      <a:schemeClr val="accent6">
                        <a:lumMod val="20000"/>
                        <a:lumOff val="80000"/>
                      </a:schemeClr>
                    </a:solidFill>
                  </a:tcPr>
                </a:tc>
                <a:tc>
                  <a:txBody>
                    <a:bodyPr/>
                    <a:lstStyle/>
                    <a:p>
                      <a:pPr algn="ctr"/>
                      <a:r>
                        <a:rPr kumimoji="1" lang="zh-TW" altLang="en-US" sz="1100" kern="1200" baseline="0" dirty="0">
                          <a:solidFill>
                            <a:schemeClr val="tx1"/>
                          </a:solidFill>
                          <a:latin typeface="ＭＳ Ｐゴシック" pitchFamily="50" charset="-128"/>
                          <a:ea typeface="ＭＳ Ｐゴシック" pitchFamily="50" charset="-128"/>
                          <a:cs typeface="+mn-cs"/>
                        </a:rPr>
                        <a:t>研修助成期間</a:t>
                      </a:r>
                      <a:endParaRPr kumimoji="1" lang="ja-JP" altLang="en-US" sz="1100" dirty="0">
                        <a:latin typeface="ＭＳ Ｐゴシック" pitchFamily="50" charset="-128"/>
                        <a:ea typeface="ＭＳ Ｐゴシック" pitchFamily="50" charset="-128"/>
                      </a:endParaRPr>
                    </a:p>
                  </a:txBody>
                  <a:tcPr marT="41564" marB="41564">
                    <a:solidFill>
                      <a:schemeClr val="accent6">
                        <a:lumMod val="20000"/>
                        <a:lumOff val="80000"/>
                      </a:schemeClr>
                    </a:solidFill>
                  </a:tcPr>
                </a:tc>
                <a:tc>
                  <a:txBody>
                    <a:bodyPr/>
                    <a:lstStyle/>
                    <a:p>
                      <a:pPr algn="ctr"/>
                      <a:r>
                        <a:rPr kumimoji="1" lang="ja-JP" altLang="en-US" sz="1100" kern="1200" baseline="0" dirty="0">
                          <a:solidFill>
                            <a:schemeClr val="tx1"/>
                          </a:solidFill>
                          <a:latin typeface="ＭＳ Ｐゴシック" pitchFamily="50" charset="-128"/>
                          <a:ea typeface="ＭＳ Ｐゴシック" pitchFamily="50" charset="-128"/>
                          <a:cs typeface="+mn-cs"/>
                        </a:rPr>
                        <a:t>研修生の採用日</a:t>
                      </a:r>
                      <a:endParaRPr kumimoji="1" lang="ja-JP" altLang="en-US" sz="1100" dirty="0">
                        <a:latin typeface="ＭＳ Ｐゴシック" pitchFamily="50" charset="-128"/>
                        <a:ea typeface="ＭＳ Ｐゴシック" pitchFamily="50" charset="-128"/>
                      </a:endParaRPr>
                    </a:p>
                  </a:txBody>
                  <a:tcPr marT="41564" marB="41564">
                    <a:solidFill>
                      <a:schemeClr val="accent6">
                        <a:lumMod val="20000"/>
                        <a:lumOff val="80000"/>
                      </a:schemeClr>
                    </a:solidFill>
                  </a:tcPr>
                </a:tc>
                <a:extLst>
                  <a:ext uri="{0D108BD9-81ED-4DB2-BD59-A6C34878D82A}">
                    <a16:rowId xmlns:a16="http://schemas.microsoft.com/office/drawing/2014/main" val="10000"/>
                  </a:ext>
                </a:extLst>
              </a:tr>
              <a:tr h="415636">
                <a:tc>
                  <a:txBody>
                    <a:bodyPr/>
                    <a:lstStyle/>
                    <a:p>
                      <a:pPr algn="ctr"/>
                      <a:r>
                        <a:rPr kumimoji="1" lang="ja-JP" altLang="en-US" sz="1100" kern="1200" baseline="0" dirty="0">
                          <a:solidFill>
                            <a:schemeClr val="tx1"/>
                          </a:solidFill>
                          <a:latin typeface="ＭＳ Ｐゴシック" pitchFamily="50" charset="-128"/>
                          <a:ea typeface="ＭＳ Ｐゴシック" pitchFamily="50" charset="-128"/>
                          <a:cs typeface="+mn-cs"/>
                        </a:rPr>
                        <a:t>２０２０年５月７日</a:t>
                      </a:r>
                    </a:p>
                    <a:p>
                      <a:pPr algn="ctr"/>
                      <a:r>
                        <a:rPr kumimoji="1" lang="ja-JP" altLang="en-US" sz="1100" kern="1200" baseline="0" dirty="0">
                          <a:solidFill>
                            <a:schemeClr val="tx1"/>
                          </a:solidFill>
                          <a:latin typeface="ＭＳ Ｐゴシック" pitchFamily="50" charset="-128"/>
                          <a:ea typeface="+mn-ea"/>
                          <a:cs typeface="+mn-cs"/>
                        </a:rPr>
                        <a:t>～２０２０年</a:t>
                      </a:r>
                      <a:r>
                        <a:rPr kumimoji="1" lang="ja-JP" altLang="en-US" sz="1100" kern="1200" baseline="0" dirty="0">
                          <a:solidFill>
                            <a:schemeClr val="tx1"/>
                          </a:solidFill>
                          <a:latin typeface="ＭＳ Ｐゴシック" pitchFamily="50" charset="-128"/>
                          <a:ea typeface="ＭＳ Ｐゴシック" pitchFamily="50" charset="-128"/>
                          <a:cs typeface="+mn-cs"/>
                        </a:rPr>
                        <a:t>６月５日</a:t>
                      </a:r>
                      <a:endParaRPr kumimoji="1" lang="ja-JP" altLang="en-US" sz="1100" dirty="0">
                        <a:latin typeface="ＭＳ Ｐゴシック" pitchFamily="50" charset="-128"/>
                        <a:ea typeface="ＭＳ Ｐゴシック" pitchFamily="50" charset="-128"/>
                      </a:endParaRPr>
                    </a:p>
                  </a:txBody>
                  <a:tcPr marT="41564" marB="41564">
                    <a:solidFill>
                      <a:schemeClr val="accent6">
                        <a:lumMod val="20000"/>
                        <a:lumOff val="80000"/>
                      </a:schemeClr>
                    </a:solidFill>
                  </a:tcPr>
                </a:tc>
                <a:tc>
                  <a:txBody>
                    <a:bodyPr/>
                    <a:lstStyle/>
                    <a:p>
                      <a:pPr algn="ctr"/>
                      <a:r>
                        <a:rPr kumimoji="1" lang="ja-JP" altLang="en-US" sz="1100" kern="1200" baseline="0" dirty="0">
                          <a:solidFill>
                            <a:schemeClr val="tx1"/>
                          </a:solidFill>
                          <a:latin typeface="ＭＳ Ｐゴシック" pitchFamily="50" charset="-128"/>
                          <a:ea typeface="ＭＳ Ｐゴシック" pitchFamily="50" charset="-128"/>
                          <a:cs typeface="+mn-cs"/>
                        </a:rPr>
                        <a:t>２０２０年８月１日</a:t>
                      </a:r>
                    </a:p>
                    <a:p>
                      <a:pPr algn="ctr"/>
                      <a:r>
                        <a:rPr kumimoji="1" lang="ja-JP" altLang="en-US" sz="1100" kern="1200" baseline="0" dirty="0">
                          <a:solidFill>
                            <a:schemeClr val="tx1"/>
                          </a:solidFill>
                          <a:latin typeface="ＭＳ Ｐゴシック" pitchFamily="50" charset="-128"/>
                          <a:ea typeface="ＭＳ Ｐゴシック" pitchFamily="50" charset="-128"/>
                          <a:cs typeface="+mn-cs"/>
                        </a:rPr>
                        <a:t>～２０２２年７月３１日</a:t>
                      </a:r>
                      <a:endParaRPr kumimoji="1" lang="ja-JP" altLang="en-US" sz="1100" dirty="0">
                        <a:latin typeface="ＭＳ Ｐゴシック" pitchFamily="50" charset="-128"/>
                        <a:ea typeface="ＭＳ Ｐゴシック" pitchFamily="50" charset="-128"/>
                      </a:endParaRPr>
                    </a:p>
                  </a:txBody>
                  <a:tcPr marT="41564" marB="41564">
                    <a:solidFill>
                      <a:schemeClr val="accent6">
                        <a:lumMod val="20000"/>
                        <a:lumOff val="80000"/>
                      </a:schemeClr>
                    </a:solidFill>
                  </a:tcPr>
                </a:tc>
                <a:tc>
                  <a:txBody>
                    <a:bodyPr/>
                    <a:lstStyle/>
                    <a:p>
                      <a:pPr algn="ctr"/>
                      <a:r>
                        <a:rPr kumimoji="1" lang="ja-JP" altLang="en-US" sz="1100" kern="1200" baseline="0" dirty="0">
                          <a:solidFill>
                            <a:schemeClr val="tx1"/>
                          </a:solidFill>
                          <a:latin typeface="ＭＳ Ｐゴシック" pitchFamily="50" charset="-128"/>
                          <a:ea typeface="ＭＳ Ｐゴシック" pitchFamily="50" charset="-128"/>
                          <a:cs typeface="+mn-cs"/>
                        </a:rPr>
                        <a:t>２０１９年８月１日</a:t>
                      </a:r>
                    </a:p>
                    <a:p>
                      <a:pPr algn="ctr"/>
                      <a:r>
                        <a:rPr kumimoji="1" lang="ja-JP" altLang="en-US" sz="1100" kern="1200" baseline="0" dirty="0">
                          <a:solidFill>
                            <a:schemeClr val="tx1"/>
                          </a:solidFill>
                          <a:latin typeface="ＭＳ Ｐゴシック" pitchFamily="50" charset="-128"/>
                          <a:ea typeface="+mn-ea"/>
                          <a:cs typeface="+mn-cs"/>
                        </a:rPr>
                        <a:t>～２０２０年</a:t>
                      </a:r>
                      <a:r>
                        <a:rPr kumimoji="1" lang="ja-JP" altLang="en-US" sz="1100" kern="1200" baseline="0" dirty="0">
                          <a:solidFill>
                            <a:schemeClr val="tx1"/>
                          </a:solidFill>
                          <a:latin typeface="ＭＳ Ｐゴシック" pitchFamily="50" charset="-128"/>
                          <a:ea typeface="ＭＳ Ｐゴシック" pitchFamily="50" charset="-128"/>
                          <a:cs typeface="+mn-cs"/>
                        </a:rPr>
                        <a:t>４月１日</a:t>
                      </a:r>
                      <a:endParaRPr kumimoji="1" lang="ja-JP" altLang="en-US" sz="1100" dirty="0">
                        <a:latin typeface="ＭＳ Ｐゴシック" pitchFamily="50" charset="-128"/>
                        <a:ea typeface="ＭＳ Ｐゴシック" pitchFamily="50" charset="-128"/>
                      </a:endParaRPr>
                    </a:p>
                  </a:txBody>
                  <a:tcPr marT="41564" marB="41564">
                    <a:solidFill>
                      <a:schemeClr val="accent6">
                        <a:lumMod val="20000"/>
                        <a:lumOff val="80000"/>
                      </a:schemeClr>
                    </a:solidFill>
                  </a:tcPr>
                </a:tc>
                <a:extLst>
                  <a:ext uri="{0D108BD9-81ED-4DB2-BD59-A6C34878D82A}">
                    <a16:rowId xmlns:a16="http://schemas.microsoft.com/office/drawing/2014/main" val="10001"/>
                  </a:ext>
                </a:extLst>
              </a:tr>
            </a:tbl>
          </a:graphicData>
        </a:graphic>
      </p:graphicFrame>
      <p:sp>
        <p:nvSpPr>
          <p:cNvPr id="30" name="角丸四角形 29"/>
          <p:cNvSpPr/>
          <p:nvPr/>
        </p:nvSpPr>
        <p:spPr>
          <a:xfrm>
            <a:off x="72008" y="6020804"/>
            <a:ext cx="3356992" cy="288032"/>
          </a:xfrm>
          <a:prstGeom prst="roundRect">
            <a:avLst/>
          </a:prstGeom>
          <a:solidFill>
            <a:srgbClr val="0099FF"/>
          </a:solid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solidFill>
                  <a:schemeClr val="bg1"/>
                </a:solidFill>
                <a:latin typeface="HGP創英角ﾎﾟｯﾌﾟ体" pitchFamily="50" charset="-128"/>
                <a:ea typeface="HGP創英角ﾎﾟｯﾌﾟ体" pitchFamily="50" charset="-128"/>
              </a:rPr>
              <a:t>令和２年度第</a:t>
            </a:r>
            <a:r>
              <a:rPr lang="en-US" altLang="ja-JP" sz="1400" dirty="0">
                <a:solidFill>
                  <a:schemeClr val="bg1"/>
                </a:solidFill>
                <a:latin typeface="HGP創英角ﾎﾟｯﾌﾟ体" pitchFamily="50" charset="-128"/>
                <a:ea typeface="HGP創英角ﾎﾟｯﾌﾟ体" pitchFamily="50" charset="-128"/>
              </a:rPr>
              <a:t>2</a:t>
            </a:r>
            <a:r>
              <a:rPr lang="ja-JP" altLang="en-US" sz="1400" dirty="0">
                <a:solidFill>
                  <a:schemeClr val="bg1"/>
                </a:solidFill>
                <a:latin typeface="HGP創英角ﾎﾟｯﾌﾟ体" pitchFamily="50" charset="-128"/>
                <a:ea typeface="HGP創英角ﾎﾟｯﾌﾟ体" pitchFamily="50" charset="-128"/>
              </a:rPr>
              <a:t>回募集・研修等の期間</a:t>
            </a:r>
            <a:endParaRPr kumimoji="1" lang="ja-JP" altLang="en-US" sz="1400" dirty="0">
              <a:solidFill>
                <a:schemeClr val="bg1"/>
              </a:solidFill>
            </a:endParaRPr>
          </a:p>
        </p:txBody>
      </p:sp>
      <p:sp>
        <p:nvSpPr>
          <p:cNvPr id="20" name="テキスト ボックス 19">
            <a:extLst>
              <a:ext uri="{FF2B5EF4-FFF2-40B4-BE49-F238E27FC236}">
                <a16:creationId xmlns:a16="http://schemas.microsoft.com/office/drawing/2014/main" id="{8B1D6753-9FBC-4016-888A-8803545741E8}"/>
              </a:ext>
            </a:extLst>
          </p:cNvPr>
          <p:cNvSpPr txBox="1"/>
          <p:nvPr/>
        </p:nvSpPr>
        <p:spPr>
          <a:xfrm>
            <a:off x="1268760" y="1759332"/>
            <a:ext cx="3153524" cy="292388"/>
          </a:xfrm>
          <a:prstGeom prst="rect">
            <a:avLst/>
          </a:prstGeom>
          <a:noFill/>
        </p:spPr>
        <p:txBody>
          <a:bodyPr wrap="square" rtlCol="0">
            <a:spAutoFit/>
          </a:bodyPr>
          <a:lstStyle/>
          <a:p>
            <a:r>
              <a:rPr lang="en-US" altLang="ja-JP" sz="1300" b="1" dirty="0">
                <a:solidFill>
                  <a:srgbClr val="FF0000"/>
                </a:solidFill>
              </a:rPr>
              <a:t>※</a:t>
            </a:r>
            <a:r>
              <a:rPr lang="ja-JP" altLang="en-US" sz="1300" b="1" dirty="0">
                <a:solidFill>
                  <a:srgbClr val="FF0000"/>
                </a:solidFill>
              </a:rPr>
              <a:t>詳細は必ず募集要領をご確認下さい。</a:t>
            </a:r>
            <a:r>
              <a:rPr lang="ja-JP" altLang="en-US" sz="1300" b="1" dirty="0"/>
              <a:t>　　</a:t>
            </a:r>
            <a:endParaRPr kumimoji="1" lang="ja-JP" altLang="en-US" sz="1300" b="1" dirty="0"/>
          </a:p>
        </p:txBody>
      </p:sp>
      <p:pic>
        <p:nvPicPr>
          <p:cNvPr id="16" name="図 15" descr="表紙写真.jpg"/>
          <p:cNvPicPr>
            <a:picLocks noChangeAspect="1"/>
          </p:cNvPicPr>
          <p:nvPr/>
        </p:nvPicPr>
        <p:blipFill>
          <a:blip r:embed="rId3" cstate="print"/>
          <a:stretch>
            <a:fillRect/>
          </a:stretch>
        </p:blipFill>
        <p:spPr>
          <a:xfrm>
            <a:off x="4212468" y="288032"/>
            <a:ext cx="2645532" cy="1763688"/>
          </a:xfrm>
          <a:prstGeom prst="rect">
            <a:avLst/>
          </a:prstGeom>
          <a:ln>
            <a:noFill/>
          </a:ln>
          <a:effectLst>
            <a:softEdge rad="112500"/>
          </a:effectLst>
        </p:spPr>
      </p:pic>
      <p:sp>
        <p:nvSpPr>
          <p:cNvPr id="22" name="角丸四角形 20">
            <a:extLst>
              <a:ext uri="{FF2B5EF4-FFF2-40B4-BE49-F238E27FC236}">
                <a16:creationId xmlns:a16="http://schemas.microsoft.com/office/drawing/2014/main" id="{E9E33434-86AA-44E0-A87E-8D508FFADC0A}"/>
              </a:ext>
            </a:extLst>
          </p:cNvPr>
          <p:cNvSpPr/>
          <p:nvPr/>
        </p:nvSpPr>
        <p:spPr>
          <a:xfrm>
            <a:off x="18504" y="7628361"/>
            <a:ext cx="6788616" cy="1480143"/>
          </a:xfrm>
          <a:prstGeom prst="roundRect">
            <a:avLst>
              <a:gd name="adj" fmla="val 4128"/>
            </a:avLst>
          </a:prstGeom>
          <a:solidFill>
            <a:srgbClr val="CCFFFF"/>
          </a:solidFill>
          <a:ln>
            <a:solidFill>
              <a:srgbClr val="0099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tLang="ja-JP" sz="1400" dirty="0">
              <a:solidFill>
                <a:schemeClr val="tx1"/>
              </a:solidFill>
            </a:endParaRPr>
          </a:p>
        </p:txBody>
      </p:sp>
      <p:sp>
        <p:nvSpPr>
          <p:cNvPr id="24" name="角丸四角形 21">
            <a:extLst>
              <a:ext uri="{FF2B5EF4-FFF2-40B4-BE49-F238E27FC236}">
                <a16:creationId xmlns:a16="http://schemas.microsoft.com/office/drawing/2014/main" id="{64CAF39F-67D4-4EA4-A6B5-224E10F0E15A}"/>
              </a:ext>
            </a:extLst>
          </p:cNvPr>
          <p:cNvSpPr/>
          <p:nvPr/>
        </p:nvSpPr>
        <p:spPr>
          <a:xfrm>
            <a:off x="50880" y="7650091"/>
            <a:ext cx="2201273" cy="279477"/>
          </a:xfrm>
          <a:prstGeom prst="roundRect">
            <a:avLst>
              <a:gd name="adj" fmla="val 27988"/>
            </a:avLst>
          </a:prstGeom>
          <a:solidFill>
            <a:srgbClr val="0099FF"/>
          </a:solid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solidFill>
                  <a:schemeClr val="bg1"/>
                </a:solidFill>
                <a:latin typeface="HGP創英角ﾎﾟｯﾌﾟ体" pitchFamily="50" charset="-128"/>
                <a:ea typeface="HGP創英角ﾎﾟｯﾌﾟ体" pitchFamily="50" charset="-128"/>
              </a:rPr>
              <a:t>応募の流れについて</a:t>
            </a:r>
            <a:endParaRPr kumimoji="1" lang="en-US" altLang="ja-JP" sz="1400" dirty="0">
              <a:solidFill>
                <a:schemeClr val="bg1"/>
              </a:solidFill>
              <a:latin typeface="HGP創英角ﾎﾟｯﾌﾟ体" pitchFamily="50" charset="-128"/>
              <a:ea typeface="HGP創英角ﾎﾟｯﾌﾟ体" pitchFamily="50" charset="-128"/>
            </a:endParaRPr>
          </a:p>
        </p:txBody>
      </p:sp>
      <p:sp>
        <p:nvSpPr>
          <p:cNvPr id="25" name="角丸四角形 32">
            <a:extLst>
              <a:ext uri="{FF2B5EF4-FFF2-40B4-BE49-F238E27FC236}">
                <a16:creationId xmlns:a16="http://schemas.microsoft.com/office/drawing/2014/main" id="{6999AD73-44D9-40D5-B6F6-1ACA0C2396E8}"/>
              </a:ext>
            </a:extLst>
          </p:cNvPr>
          <p:cNvSpPr/>
          <p:nvPr/>
        </p:nvSpPr>
        <p:spPr>
          <a:xfrm>
            <a:off x="3350736" y="8062603"/>
            <a:ext cx="524924" cy="868583"/>
          </a:xfrm>
          <a:prstGeom prst="roundRect">
            <a:avLst/>
          </a:prstGeom>
          <a:solidFill>
            <a:srgbClr val="FFFF66"/>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100" dirty="0">
                <a:solidFill>
                  <a:schemeClr val="tx1"/>
                </a:solidFill>
              </a:rPr>
              <a:t>書類</a:t>
            </a:r>
            <a:endParaRPr lang="en-US" altLang="ja-JP" sz="1100" dirty="0">
              <a:solidFill>
                <a:schemeClr val="tx1"/>
              </a:solidFill>
            </a:endParaRPr>
          </a:p>
          <a:p>
            <a:pPr algn="ctr"/>
            <a:r>
              <a:rPr lang="ja-JP" altLang="en-US" sz="1100" dirty="0">
                <a:solidFill>
                  <a:schemeClr val="tx1"/>
                </a:solidFill>
              </a:rPr>
              <a:t>審査</a:t>
            </a:r>
            <a:endParaRPr lang="en-US" altLang="ja-JP" sz="1100" dirty="0">
              <a:solidFill>
                <a:schemeClr val="tx1"/>
              </a:solidFill>
            </a:endParaRPr>
          </a:p>
        </p:txBody>
      </p:sp>
      <p:sp>
        <p:nvSpPr>
          <p:cNvPr id="26" name="角丸四角形 34">
            <a:extLst>
              <a:ext uri="{FF2B5EF4-FFF2-40B4-BE49-F238E27FC236}">
                <a16:creationId xmlns:a16="http://schemas.microsoft.com/office/drawing/2014/main" id="{8AE48198-425F-4FA1-A00C-3F3E8445877E}"/>
              </a:ext>
            </a:extLst>
          </p:cNvPr>
          <p:cNvSpPr/>
          <p:nvPr/>
        </p:nvSpPr>
        <p:spPr>
          <a:xfrm>
            <a:off x="4225268" y="8080331"/>
            <a:ext cx="1044182" cy="881616"/>
          </a:xfrm>
          <a:prstGeom prst="roundRect">
            <a:avLst/>
          </a:prstGeom>
          <a:solidFill>
            <a:srgbClr val="FFFF66"/>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100" dirty="0">
                <a:solidFill>
                  <a:schemeClr val="tx1"/>
                </a:solidFill>
              </a:rPr>
              <a:t>審査結果</a:t>
            </a:r>
            <a:endParaRPr lang="en-US" altLang="ja-JP" sz="1100" dirty="0">
              <a:solidFill>
                <a:schemeClr val="tx1"/>
              </a:solidFill>
            </a:endParaRPr>
          </a:p>
          <a:p>
            <a:pPr algn="ctr"/>
            <a:r>
              <a:rPr lang="ja-JP" altLang="en-US" sz="1100" dirty="0">
                <a:solidFill>
                  <a:schemeClr val="tx1"/>
                </a:solidFill>
              </a:rPr>
              <a:t>通知</a:t>
            </a:r>
            <a:endParaRPr lang="en-US" altLang="ja-JP" sz="1100" dirty="0">
              <a:solidFill>
                <a:schemeClr val="tx1"/>
              </a:solidFill>
            </a:endParaRPr>
          </a:p>
          <a:p>
            <a:pPr algn="ctr"/>
            <a:r>
              <a:rPr lang="ja-JP" altLang="en-US" sz="1100" dirty="0">
                <a:solidFill>
                  <a:schemeClr val="tx1"/>
                </a:solidFill>
              </a:rPr>
              <a:t>（７月下旬）</a:t>
            </a:r>
            <a:endParaRPr lang="en-US" altLang="ja-JP" sz="1100" dirty="0">
              <a:solidFill>
                <a:schemeClr val="tx1"/>
              </a:solidFill>
            </a:endParaRPr>
          </a:p>
        </p:txBody>
      </p:sp>
      <p:sp>
        <p:nvSpPr>
          <p:cNvPr id="31" name="角丸四角形 36">
            <a:extLst>
              <a:ext uri="{FF2B5EF4-FFF2-40B4-BE49-F238E27FC236}">
                <a16:creationId xmlns:a16="http://schemas.microsoft.com/office/drawing/2014/main" id="{D90CCBC6-9AF8-45BB-A8AF-41201B3D6D21}"/>
              </a:ext>
            </a:extLst>
          </p:cNvPr>
          <p:cNvSpPr/>
          <p:nvPr/>
        </p:nvSpPr>
        <p:spPr>
          <a:xfrm>
            <a:off x="5648795" y="8085728"/>
            <a:ext cx="1044182" cy="868583"/>
          </a:xfrm>
          <a:prstGeom prst="roundRect">
            <a:avLst/>
          </a:prstGeom>
          <a:solidFill>
            <a:srgbClr val="FFFF66"/>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100" dirty="0">
                <a:solidFill>
                  <a:schemeClr val="tx1"/>
                </a:solidFill>
              </a:rPr>
              <a:t>研修開始</a:t>
            </a:r>
            <a:endParaRPr lang="en-US" altLang="ja-JP" sz="1100" dirty="0">
              <a:solidFill>
                <a:schemeClr val="tx1"/>
              </a:solidFill>
            </a:endParaRPr>
          </a:p>
          <a:p>
            <a:pPr algn="ctr"/>
            <a:r>
              <a:rPr lang="ja-JP" altLang="en-US" sz="1100" dirty="0">
                <a:solidFill>
                  <a:schemeClr val="tx1"/>
                </a:solidFill>
              </a:rPr>
              <a:t>（８月１日～）</a:t>
            </a:r>
            <a:endParaRPr lang="en-US" altLang="ja-JP" sz="1100" dirty="0">
              <a:solidFill>
                <a:schemeClr val="tx1"/>
              </a:solidFill>
            </a:endParaRPr>
          </a:p>
        </p:txBody>
      </p:sp>
      <p:sp>
        <p:nvSpPr>
          <p:cNvPr id="33" name="角丸四角形 33">
            <a:extLst>
              <a:ext uri="{FF2B5EF4-FFF2-40B4-BE49-F238E27FC236}">
                <a16:creationId xmlns:a16="http://schemas.microsoft.com/office/drawing/2014/main" id="{11674C23-18DE-456D-B31E-DF92055743CC}"/>
              </a:ext>
            </a:extLst>
          </p:cNvPr>
          <p:cNvSpPr/>
          <p:nvPr/>
        </p:nvSpPr>
        <p:spPr>
          <a:xfrm>
            <a:off x="110376" y="7966536"/>
            <a:ext cx="1482156" cy="1096233"/>
          </a:xfrm>
          <a:prstGeom prst="roundRect">
            <a:avLst/>
          </a:prstGeom>
          <a:solidFill>
            <a:srgbClr val="FFFF66"/>
          </a:solidFill>
          <a:ln>
            <a:solidFill>
              <a:srgbClr val="E46C0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ja-JP" sz="1100" dirty="0">
              <a:solidFill>
                <a:srgbClr val="FF0000"/>
              </a:solidFill>
            </a:endParaRPr>
          </a:p>
          <a:p>
            <a:pPr algn="ctr"/>
            <a:r>
              <a:rPr lang="ja-JP" altLang="en-US" sz="1100" dirty="0">
                <a:solidFill>
                  <a:schemeClr val="tx1"/>
                </a:solidFill>
              </a:rPr>
              <a:t>研修開始日までに就業開始してから原則４ヶ月以上かつ１年未満の正社員</a:t>
            </a:r>
            <a:endParaRPr lang="en-US" altLang="ja-JP" sz="1100" dirty="0">
              <a:solidFill>
                <a:schemeClr val="tx1"/>
              </a:solidFill>
            </a:endParaRPr>
          </a:p>
          <a:p>
            <a:pPr algn="ctr"/>
            <a:endParaRPr lang="ja-JP" altLang="en-US" sz="1100" dirty="0">
              <a:solidFill>
                <a:schemeClr val="tx1"/>
              </a:solidFill>
            </a:endParaRPr>
          </a:p>
        </p:txBody>
      </p:sp>
      <p:sp>
        <p:nvSpPr>
          <p:cNvPr id="34" name="角丸四角形 35">
            <a:extLst>
              <a:ext uri="{FF2B5EF4-FFF2-40B4-BE49-F238E27FC236}">
                <a16:creationId xmlns:a16="http://schemas.microsoft.com/office/drawing/2014/main" id="{55866802-A3A2-48CD-A42A-046B08EBF21F}"/>
              </a:ext>
            </a:extLst>
          </p:cNvPr>
          <p:cNvSpPr/>
          <p:nvPr/>
        </p:nvSpPr>
        <p:spPr>
          <a:xfrm>
            <a:off x="1838568" y="8062604"/>
            <a:ext cx="1131262" cy="868583"/>
          </a:xfrm>
          <a:prstGeom prst="roundRect">
            <a:avLst/>
          </a:prstGeom>
          <a:solidFill>
            <a:srgbClr val="FFFF66"/>
          </a:solidFill>
          <a:ln>
            <a:solidFill>
              <a:srgbClr val="E46C0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rPr>
              <a:t>応募申請</a:t>
            </a:r>
            <a:endParaRPr kumimoji="1" lang="en-US" altLang="ja-JP" sz="1100" dirty="0">
              <a:solidFill>
                <a:schemeClr val="tx1"/>
              </a:solidFill>
            </a:endParaRPr>
          </a:p>
          <a:p>
            <a:pPr algn="ctr"/>
            <a:r>
              <a:rPr lang="ja-JP" altLang="en-US" sz="1100" dirty="0">
                <a:solidFill>
                  <a:schemeClr val="tx1"/>
                </a:solidFill>
              </a:rPr>
              <a:t>（５月７日～　６月５日）</a:t>
            </a:r>
            <a:endParaRPr lang="en-US" altLang="ja-JP" sz="1100" dirty="0">
              <a:solidFill>
                <a:schemeClr val="tx1"/>
              </a:solidFill>
            </a:endParaRPr>
          </a:p>
        </p:txBody>
      </p:sp>
      <p:sp>
        <p:nvSpPr>
          <p:cNvPr id="35" name="下矢印 18">
            <a:extLst>
              <a:ext uri="{FF2B5EF4-FFF2-40B4-BE49-F238E27FC236}">
                <a16:creationId xmlns:a16="http://schemas.microsoft.com/office/drawing/2014/main" id="{A2B2F49C-76B5-4DC1-9ADF-77702063F23D}"/>
              </a:ext>
            </a:extLst>
          </p:cNvPr>
          <p:cNvSpPr/>
          <p:nvPr/>
        </p:nvSpPr>
        <p:spPr>
          <a:xfrm rot="16200000">
            <a:off x="1545467" y="8372218"/>
            <a:ext cx="370179" cy="216024"/>
          </a:xfrm>
          <a:prstGeom prst="downArrow">
            <a:avLst>
              <a:gd name="adj1" fmla="val 63438"/>
              <a:gd name="adj2" fmla="val 50000"/>
            </a:avLst>
          </a:prstGeom>
          <a:solidFill>
            <a:srgbClr val="99FF99"/>
          </a:solidFill>
          <a:ln>
            <a:solidFill>
              <a:srgbClr val="008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6" name="下矢印 18">
            <a:extLst>
              <a:ext uri="{FF2B5EF4-FFF2-40B4-BE49-F238E27FC236}">
                <a16:creationId xmlns:a16="http://schemas.microsoft.com/office/drawing/2014/main" id="{4CF943ED-6F9C-47B2-8D24-C2DE9FD3EF9C}"/>
              </a:ext>
            </a:extLst>
          </p:cNvPr>
          <p:cNvSpPr/>
          <p:nvPr/>
        </p:nvSpPr>
        <p:spPr>
          <a:xfrm rot="16200000">
            <a:off x="2985628" y="8336896"/>
            <a:ext cx="370177" cy="216024"/>
          </a:xfrm>
          <a:prstGeom prst="downArrow">
            <a:avLst>
              <a:gd name="adj1" fmla="val 63438"/>
              <a:gd name="adj2" fmla="val 50000"/>
            </a:avLst>
          </a:prstGeom>
          <a:solidFill>
            <a:srgbClr val="99FF99"/>
          </a:solidFill>
          <a:ln>
            <a:solidFill>
              <a:srgbClr val="008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 name="下矢印 18">
            <a:extLst>
              <a:ext uri="{FF2B5EF4-FFF2-40B4-BE49-F238E27FC236}">
                <a16:creationId xmlns:a16="http://schemas.microsoft.com/office/drawing/2014/main" id="{B202405F-9D3B-4CAE-865B-526C6F10F425}"/>
              </a:ext>
            </a:extLst>
          </p:cNvPr>
          <p:cNvSpPr/>
          <p:nvPr/>
        </p:nvSpPr>
        <p:spPr>
          <a:xfrm rot="16200000">
            <a:off x="3867761" y="8336895"/>
            <a:ext cx="370177" cy="216024"/>
          </a:xfrm>
          <a:prstGeom prst="downArrow">
            <a:avLst>
              <a:gd name="adj1" fmla="val 63438"/>
              <a:gd name="adj2" fmla="val 50000"/>
            </a:avLst>
          </a:prstGeom>
          <a:solidFill>
            <a:srgbClr val="99FF99"/>
          </a:solidFill>
          <a:ln>
            <a:solidFill>
              <a:srgbClr val="008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8" name="下矢印 18">
            <a:extLst>
              <a:ext uri="{FF2B5EF4-FFF2-40B4-BE49-F238E27FC236}">
                <a16:creationId xmlns:a16="http://schemas.microsoft.com/office/drawing/2014/main" id="{0F62B725-4014-497C-B495-316C7E238913}"/>
              </a:ext>
            </a:extLst>
          </p:cNvPr>
          <p:cNvSpPr/>
          <p:nvPr/>
        </p:nvSpPr>
        <p:spPr>
          <a:xfrm rot="16200000">
            <a:off x="5289883" y="8346103"/>
            <a:ext cx="370179" cy="216024"/>
          </a:xfrm>
          <a:prstGeom prst="downArrow">
            <a:avLst>
              <a:gd name="adj1" fmla="val 63438"/>
              <a:gd name="adj2" fmla="val 50000"/>
            </a:avLst>
          </a:prstGeom>
          <a:solidFill>
            <a:srgbClr val="99FF99"/>
          </a:solidFill>
          <a:ln>
            <a:solidFill>
              <a:srgbClr val="008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テキスト ボックス 22">
            <a:extLst>
              <a:ext uri="{FF2B5EF4-FFF2-40B4-BE49-F238E27FC236}">
                <a16:creationId xmlns:a16="http://schemas.microsoft.com/office/drawing/2014/main" id="{3038A145-9981-43AE-9826-A6B07F468005}"/>
              </a:ext>
            </a:extLst>
          </p:cNvPr>
          <p:cNvSpPr txBox="1"/>
          <p:nvPr/>
        </p:nvSpPr>
        <p:spPr>
          <a:xfrm>
            <a:off x="34613" y="720406"/>
            <a:ext cx="4254935" cy="1077218"/>
          </a:xfrm>
          <a:prstGeom prst="rect">
            <a:avLst/>
          </a:prstGeom>
          <a:noFill/>
        </p:spPr>
        <p:txBody>
          <a:bodyPr wrap="square" rtlCol="0">
            <a:spAutoFit/>
          </a:bodyPr>
          <a:lstStyle/>
          <a:p>
            <a:r>
              <a:rPr kumimoji="1" lang="ja-JP" altLang="en-US" sz="3200" dirty="0">
                <a:ln w="18415" cmpd="sng">
                  <a:noFill/>
                  <a:prstDash val="solid"/>
                </a:ln>
                <a:solidFill>
                  <a:srgbClr val="00B050"/>
                </a:solidFill>
                <a:latin typeface="HGP創英角ﾎﾟｯﾌﾟ体" pitchFamily="50" charset="-128"/>
                <a:ea typeface="HGP創英角ﾎﾟｯﾌﾟ体" pitchFamily="50" charset="-128"/>
              </a:rPr>
              <a:t>「農の雇用事業」</a:t>
            </a:r>
            <a:endParaRPr lang="en-US" altLang="ja-JP" sz="3200" dirty="0">
              <a:ln w="18415" cmpd="sng">
                <a:noFill/>
                <a:prstDash val="solid"/>
              </a:ln>
              <a:solidFill>
                <a:srgbClr val="00B050"/>
              </a:solidFill>
              <a:latin typeface="HGP創英角ﾎﾟｯﾌﾟ体" pitchFamily="50" charset="-128"/>
              <a:ea typeface="HGP創英角ﾎﾟｯﾌﾟ体" pitchFamily="50" charset="-128"/>
            </a:endParaRPr>
          </a:p>
          <a:p>
            <a:r>
              <a:rPr kumimoji="1" lang="ja-JP" altLang="en-US" sz="3200" dirty="0">
                <a:ln w="18415" cmpd="sng">
                  <a:noFill/>
                  <a:prstDash val="solid"/>
                </a:ln>
                <a:solidFill>
                  <a:srgbClr val="FF3300"/>
                </a:solidFill>
                <a:latin typeface="HGP創英角ﾎﾟｯﾌﾟ体" pitchFamily="50" charset="-128"/>
                <a:ea typeface="HGP創英角ﾎﾟｯﾌﾟ体" pitchFamily="50" charset="-128"/>
              </a:rPr>
              <a:t>　　　　　　</a:t>
            </a:r>
            <a:r>
              <a:rPr kumimoji="1" lang="ja-JP" altLang="en-US" sz="3200" dirty="0">
                <a:ln w="18415" cmpd="sng">
                  <a:noFill/>
                  <a:prstDash val="solid"/>
                </a:ln>
                <a:solidFill>
                  <a:srgbClr val="33CC33"/>
                </a:solidFill>
                <a:latin typeface="HGP創英角ﾎﾟｯﾌﾟ体" pitchFamily="50" charset="-128"/>
                <a:ea typeface="HGP創英角ﾎﾟｯﾌﾟ体" pitchFamily="50" charset="-128"/>
              </a:rPr>
              <a:t>参加者募集！</a:t>
            </a:r>
            <a:endParaRPr kumimoji="1" lang="en-US" altLang="ja-JP" sz="3200" dirty="0">
              <a:ln w="18415" cmpd="sng">
                <a:noFill/>
                <a:prstDash val="solid"/>
              </a:ln>
              <a:solidFill>
                <a:srgbClr val="33CC33"/>
              </a:solidFill>
              <a:latin typeface="HGP創英角ﾎﾟｯﾌﾟ体" pitchFamily="50" charset="-128"/>
              <a:ea typeface="HGP創英角ﾎﾟｯﾌﾟ体" pitchFamily="50" charset="-128"/>
            </a:endParaRPr>
          </a:p>
        </p:txBody>
      </p:sp>
      <p:sp>
        <p:nvSpPr>
          <p:cNvPr id="39" name="テキスト ボックス 38">
            <a:extLst>
              <a:ext uri="{FF2B5EF4-FFF2-40B4-BE49-F238E27FC236}">
                <a16:creationId xmlns:a16="http://schemas.microsoft.com/office/drawing/2014/main" id="{AB677E53-AE75-4B11-B7FB-B9E96EF224EC}"/>
              </a:ext>
            </a:extLst>
          </p:cNvPr>
          <p:cNvSpPr txBox="1"/>
          <p:nvPr/>
        </p:nvSpPr>
        <p:spPr>
          <a:xfrm>
            <a:off x="60961" y="-1526"/>
            <a:ext cx="6773622" cy="400110"/>
          </a:xfrm>
          <a:prstGeom prst="rect">
            <a:avLst/>
          </a:prstGeom>
          <a:noFill/>
        </p:spPr>
        <p:txBody>
          <a:bodyPr wrap="square" rtlCol="0" anchor="ctr" anchorCtr="0">
            <a:spAutoFit/>
          </a:bodyPr>
          <a:lstStyle/>
          <a:p>
            <a:pPr algn="ctr"/>
            <a:r>
              <a:rPr lang="ja-JP" altLang="en-US" sz="2000" dirty="0">
                <a:ln w="18415" cmpd="sng">
                  <a:noFill/>
                  <a:prstDash val="solid"/>
                </a:ln>
                <a:solidFill>
                  <a:srgbClr val="00B050"/>
                </a:solidFill>
                <a:latin typeface="HGP創英角ﾎﾟｯﾌﾟ体" pitchFamily="50" charset="-128"/>
                <a:ea typeface="HGP創英角ﾎﾟｯﾌﾟ体" pitchFamily="50" charset="-128"/>
              </a:rPr>
              <a:t>（新法人設立支援タイプ）</a:t>
            </a:r>
            <a:endParaRPr kumimoji="1" lang="en-US" altLang="ja-JP" sz="2000" dirty="0">
              <a:ln w="18415" cmpd="sng">
                <a:noFill/>
                <a:prstDash val="solid"/>
              </a:ln>
              <a:solidFill>
                <a:srgbClr val="33CC33"/>
              </a:solidFill>
              <a:latin typeface="HGP創英角ﾎﾟｯﾌﾟ体" pitchFamily="50" charset="-128"/>
              <a:ea typeface="HGP創英角ﾎﾟｯﾌﾟ体" pitchFamily="50" charset="-128"/>
            </a:endParaRPr>
          </a:p>
        </p:txBody>
      </p:sp>
    </p:spTree>
    <p:extLst>
      <p:ext uri="{BB962C8B-B14F-4D97-AF65-F5344CB8AC3E}">
        <p14:creationId xmlns:p14="http://schemas.microsoft.com/office/powerpoint/2010/main" val="26097638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角丸四角形 22"/>
          <p:cNvSpPr/>
          <p:nvPr/>
        </p:nvSpPr>
        <p:spPr>
          <a:xfrm>
            <a:off x="44624" y="155397"/>
            <a:ext cx="6768752" cy="7728971"/>
          </a:xfrm>
          <a:prstGeom prst="roundRect">
            <a:avLst>
              <a:gd name="adj" fmla="val 927"/>
            </a:avLst>
          </a:prstGeom>
          <a:solidFill>
            <a:srgbClr val="CCFFFF"/>
          </a:solidFill>
          <a:ln>
            <a:solidFill>
              <a:srgbClr val="0099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tLang="ja-JP" sz="1300" b="1" dirty="0">
              <a:solidFill>
                <a:schemeClr val="tx1"/>
              </a:solidFill>
            </a:endParaRPr>
          </a:p>
          <a:p>
            <a:endParaRPr lang="en-US" altLang="ja-JP" sz="1300" b="1" dirty="0">
              <a:solidFill>
                <a:schemeClr val="tx1"/>
              </a:solidFill>
            </a:endParaRPr>
          </a:p>
          <a:p>
            <a:endParaRPr lang="en-US" altLang="ja-JP" sz="1300" b="1" dirty="0">
              <a:solidFill>
                <a:schemeClr val="tx1"/>
              </a:solidFill>
            </a:endParaRPr>
          </a:p>
          <a:p>
            <a:r>
              <a:rPr lang="en-US" altLang="ja-JP" sz="1400" b="1" dirty="0">
                <a:solidFill>
                  <a:schemeClr val="tx1"/>
                </a:solidFill>
              </a:rPr>
              <a:t>【</a:t>
            </a:r>
            <a:r>
              <a:rPr lang="ja-JP" altLang="en-US" sz="1400" b="1" dirty="0">
                <a:solidFill>
                  <a:schemeClr val="tx1"/>
                </a:solidFill>
              </a:rPr>
              <a:t>農業法人等の要件</a:t>
            </a:r>
            <a:r>
              <a:rPr lang="en-US" altLang="ja-JP" sz="1400" b="1" dirty="0">
                <a:solidFill>
                  <a:schemeClr val="tx1"/>
                </a:solidFill>
              </a:rPr>
              <a:t>】</a:t>
            </a:r>
            <a:endParaRPr lang="en-US" altLang="ja-JP" sz="1400" dirty="0">
              <a:solidFill>
                <a:schemeClr val="tx1"/>
              </a:solidFill>
            </a:endParaRPr>
          </a:p>
          <a:p>
            <a:r>
              <a:rPr lang="ja-JP" altLang="en-US" sz="1300" dirty="0">
                <a:solidFill>
                  <a:schemeClr val="tx1"/>
                </a:solidFill>
              </a:rPr>
              <a:t>①</a:t>
            </a:r>
            <a:r>
              <a:rPr lang="ja-JP" altLang="ja-JP" sz="1300" dirty="0">
                <a:solidFill>
                  <a:schemeClr val="tx1"/>
                </a:solidFill>
              </a:rPr>
              <a:t>おおむね年間を通じて農業を営</a:t>
            </a:r>
            <a:r>
              <a:rPr lang="ja-JP" altLang="en-US" sz="1300" dirty="0">
                <a:solidFill>
                  <a:schemeClr val="tx1"/>
                </a:solidFill>
              </a:rPr>
              <a:t>む</a:t>
            </a:r>
            <a:r>
              <a:rPr lang="ja-JP" altLang="ja-JP" sz="1300" dirty="0">
                <a:solidFill>
                  <a:schemeClr val="tx1"/>
                </a:solidFill>
              </a:rPr>
              <a:t>農業法人、農業者、農業サービス事業体等であること</a:t>
            </a:r>
            <a:r>
              <a:rPr lang="ja-JP" altLang="en-US" sz="1300" dirty="0">
                <a:solidFill>
                  <a:schemeClr val="tx1"/>
                </a:solidFill>
              </a:rPr>
              <a:t>。</a:t>
            </a:r>
            <a:endParaRPr lang="en-US" altLang="ja-JP" sz="1300" dirty="0">
              <a:solidFill>
                <a:schemeClr val="tx1"/>
              </a:solidFill>
            </a:endParaRPr>
          </a:p>
          <a:p>
            <a:r>
              <a:rPr lang="ja-JP" altLang="en-US" sz="1300" dirty="0">
                <a:solidFill>
                  <a:schemeClr val="tx1"/>
                </a:solidFill>
              </a:rPr>
              <a:t>②</a:t>
            </a:r>
            <a:r>
              <a:rPr lang="ja-JP" altLang="ja-JP" sz="1300" dirty="0">
                <a:solidFill>
                  <a:schemeClr val="tx1"/>
                </a:solidFill>
              </a:rPr>
              <a:t>研修生に対して、十分な指導を行うことが出来る「研修</a:t>
            </a:r>
            <a:r>
              <a:rPr lang="ja-JP" altLang="en-US" sz="1300" dirty="0">
                <a:solidFill>
                  <a:schemeClr val="tx1"/>
                </a:solidFill>
              </a:rPr>
              <a:t>指導</a:t>
            </a:r>
            <a:r>
              <a:rPr lang="ja-JP" altLang="ja-JP" sz="1300" dirty="0">
                <a:solidFill>
                  <a:schemeClr val="tx1"/>
                </a:solidFill>
              </a:rPr>
              <a:t>者」</a:t>
            </a:r>
            <a:r>
              <a:rPr lang="ja-JP" altLang="en-US" sz="1300" dirty="0">
                <a:solidFill>
                  <a:schemeClr val="tx1"/>
                </a:solidFill>
              </a:rPr>
              <a:t>（原則として、研修開始日時点で農業経験が５年以上ある役員又は従業員）を置くこと。</a:t>
            </a:r>
            <a:endParaRPr lang="en-US" altLang="ja-JP" sz="1300" dirty="0">
              <a:solidFill>
                <a:schemeClr val="tx1"/>
              </a:solidFill>
            </a:endParaRPr>
          </a:p>
          <a:p>
            <a:r>
              <a:rPr lang="ja-JP" altLang="en-US" sz="1300" dirty="0">
                <a:solidFill>
                  <a:schemeClr val="tx1"/>
                </a:solidFill>
              </a:rPr>
              <a:t>③研修生との間で、従業員として雇用契約を締結すること</a:t>
            </a:r>
            <a:endParaRPr lang="en-US" altLang="ja-JP" sz="1300" dirty="0">
              <a:solidFill>
                <a:schemeClr val="tx1"/>
              </a:solidFill>
            </a:endParaRPr>
          </a:p>
          <a:p>
            <a:r>
              <a:rPr lang="ja-JP" altLang="en-US" sz="1300" dirty="0">
                <a:solidFill>
                  <a:schemeClr val="tx1"/>
                </a:solidFill>
              </a:rPr>
              <a:t>④研修生を</a:t>
            </a:r>
            <a:r>
              <a:rPr lang="ja-JP" altLang="ja-JP" sz="1300" dirty="0">
                <a:solidFill>
                  <a:schemeClr val="tx1"/>
                </a:solidFill>
              </a:rPr>
              <a:t>労働保険（雇用保険、労働者災害補償保険）に加入させること</a:t>
            </a:r>
            <a:r>
              <a:rPr lang="ja-JP" altLang="en-US" sz="1300" dirty="0">
                <a:solidFill>
                  <a:schemeClr val="tx1"/>
                </a:solidFill>
              </a:rPr>
              <a:t>。</a:t>
            </a:r>
            <a:endParaRPr lang="en-US" altLang="ja-JP" sz="1300" dirty="0">
              <a:solidFill>
                <a:schemeClr val="tx1"/>
              </a:solidFill>
            </a:endParaRPr>
          </a:p>
          <a:p>
            <a:r>
              <a:rPr lang="ja-JP" altLang="en-US" sz="1300" dirty="0">
                <a:solidFill>
                  <a:schemeClr val="tx1"/>
                </a:solidFill>
              </a:rPr>
              <a:t>　また、法人の場合は社会保険（健康保険、厚生年金）にも加入させること。</a:t>
            </a:r>
            <a:endParaRPr lang="en-US" altLang="ja-JP" sz="1300" dirty="0">
              <a:solidFill>
                <a:schemeClr val="tx1"/>
              </a:solidFill>
            </a:endParaRPr>
          </a:p>
          <a:p>
            <a:r>
              <a:rPr lang="ja-JP" altLang="en-US" sz="1300" dirty="0">
                <a:solidFill>
                  <a:schemeClr val="tx1"/>
                </a:solidFill>
              </a:rPr>
              <a:t>⑤</a:t>
            </a:r>
            <a:r>
              <a:rPr lang="ja-JP" altLang="ja-JP" sz="1300" dirty="0">
                <a:solidFill>
                  <a:schemeClr val="tx1"/>
                </a:solidFill>
              </a:rPr>
              <a:t>１週間の所定労働時間</a:t>
            </a:r>
            <a:r>
              <a:rPr lang="ja-JP" altLang="en-US" sz="1300" dirty="0">
                <a:solidFill>
                  <a:schemeClr val="tx1"/>
                </a:solidFill>
              </a:rPr>
              <a:t>が年間平均</a:t>
            </a:r>
            <a:r>
              <a:rPr lang="ja-JP" altLang="ja-JP" sz="1300" dirty="0">
                <a:solidFill>
                  <a:schemeClr val="tx1"/>
                </a:solidFill>
              </a:rPr>
              <a:t>３５時間以上</a:t>
            </a:r>
            <a:r>
              <a:rPr lang="ja-JP" altLang="en-US" sz="1300" dirty="0">
                <a:solidFill>
                  <a:schemeClr val="tx1"/>
                </a:solidFill>
              </a:rPr>
              <a:t>であること。（ </a:t>
            </a:r>
            <a:r>
              <a:rPr lang="ja-JP" altLang="ja-JP" sz="1300" dirty="0">
                <a:solidFill>
                  <a:schemeClr val="tx1"/>
                </a:solidFill>
              </a:rPr>
              <a:t>研修生が</a:t>
            </a:r>
            <a:r>
              <a:rPr lang="ja-JP" altLang="en-US" sz="1300" dirty="0">
                <a:solidFill>
                  <a:schemeClr val="tx1"/>
                </a:solidFill>
              </a:rPr>
              <a:t>障害者</a:t>
            </a:r>
            <a:r>
              <a:rPr lang="ja-JP" altLang="ja-JP" sz="1300" dirty="0">
                <a:solidFill>
                  <a:schemeClr val="tx1"/>
                </a:solidFill>
              </a:rPr>
              <a:t>の場合は</a:t>
            </a:r>
            <a:r>
              <a:rPr lang="ja-JP" altLang="en-US" sz="1300" dirty="0">
                <a:solidFill>
                  <a:schemeClr val="tx1"/>
                </a:solidFill>
              </a:rPr>
              <a:t>２０</a:t>
            </a:r>
            <a:r>
              <a:rPr lang="ja-JP" altLang="ja-JP" sz="1300" dirty="0">
                <a:solidFill>
                  <a:schemeClr val="tx1"/>
                </a:solidFill>
              </a:rPr>
              <a:t>時間以上</a:t>
            </a:r>
            <a:r>
              <a:rPr lang="ja-JP" altLang="en-US" sz="1300" dirty="0">
                <a:solidFill>
                  <a:schemeClr val="tx1"/>
                </a:solidFill>
              </a:rPr>
              <a:t>）</a:t>
            </a:r>
            <a:endParaRPr lang="en-US" altLang="ja-JP" sz="1300" dirty="0">
              <a:solidFill>
                <a:schemeClr val="tx1"/>
              </a:solidFill>
            </a:endParaRPr>
          </a:p>
          <a:p>
            <a:r>
              <a:rPr lang="ja-JP" altLang="en-US" sz="1300" dirty="0">
                <a:solidFill>
                  <a:schemeClr val="tx1"/>
                </a:solidFill>
              </a:rPr>
              <a:t>⑥応募する年度の過去５ヶ年度に本事業の対象となった研修生が２人以上いる場合、農業に従事している研修生の数が、本事業の対象となった研修生の２分の１以上であること。</a:t>
            </a:r>
            <a:endParaRPr lang="en-US" altLang="ja-JP" sz="1300" dirty="0">
              <a:solidFill>
                <a:schemeClr val="tx1"/>
              </a:solidFill>
            </a:endParaRPr>
          </a:p>
          <a:p>
            <a:r>
              <a:rPr lang="ja-JP" altLang="en-US" sz="1300" u="sng" dirty="0">
                <a:solidFill>
                  <a:srgbClr val="FF0000"/>
                </a:solidFill>
              </a:rPr>
              <a:t>⑦従業員が６ヶ月間継続勤務し、その６ヶ月間の全労働日の８割以上を出勤した場合は、１０日以上の有給休暇を付与すること。また、その後は、勤続勤務年数１年ごとに、その日数に１日（３年６ヶ月以後は２日）を加算した有給休暇を総日数が２０日に達するまで付与すること。</a:t>
            </a:r>
            <a:endParaRPr lang="en-US" altLang="ja-JP" sz="1300" u="sng" dirty="0">
              <a:solidFill>
                <a:srgbClr val="FF0000"/>
              </a:solidFill>
            </a:endParaRPr>
          </a:p>
          <a:p>
            <a:r>
              <a:rPr lang="ja-JP" altLang="en-US" sz="1300" u="sng" dirty="0">
                <a:solidFill>
                  <a:srgbClr val="FF0000"/>
                </a:solidFill>
              </a:rPr>
              <a:t>⑧ 以下の全ての項目について、就業規則若しくはその他これに準ずるものに規定している又は研修開始後１年以内に新たに規定すること。</a:t>
            </a:r>
            <a:endParaRPr lang="en-US" altLang="ja-JP" sz="1300" u="sng" dirty="0">
              <a:solidFill>
                <a:srgbClr val="FF0000"/>
              </a:solidFill>
            </a:endParaRPr>
          </a:p>
          <a:p>
            <a:r>
              <a:rPr lang="ja-JP" altLang="en-US" sz="1300" u="sng" dirty="0">
                <a:solidFill>
                  <a:srgbClr val="FF0000"/>
                </a:solidFill>
              </a:rPr>
              <a:t>（ア）労働時間が６時間を超える場合には４５分以上、８時間を超える場合には１時間以上の休憩を労働時間の途中に確保すること。</a:t>
            </a:r>
            <a:endParaRPr lang="en-US" altLang="ja-JP" sz="1300" u="sng" dirty="0">
              <a:solidFill>
                <a:srgbClr val="FF0000"/>
              </a:solidFill>
            </a:endParaRPr>
          </a:p>
          <a:p>
            <a:r>
              <a:rPr lang="ja-JP" altLang="en-US" sz="1300" u="sng" dirty="0">
                <a:solidFill>
                  <a:srgbClr val="FF0000"/>
                </a:solidFill>
              </a:rPr>
              <a:t>（イ）毎週１日以上、又は４週間を通じて４日以上の休日を確保すること。</a:t>
            </a:r>
            <a:endParaRPr lang="en-US" altLang="ja-JP" sz="1300" u="sng" dirty="0">
              <a:solidFill>
                <a:srgbClr val="FF0000"/>
              </a:solidFill>
            </a:endParaRPr>
          </a:p>
          <a:p>
            <a:r>
              <a:rPr lang="ja-JP" altLang="en-US" sz="1300" u="sng" dirty="0">
                <a:solidFill>
                  <a:srgbClr val="FF0000"/>
                </a:solidFill>
              </a:rPr>
              <a:t>⑨ 以下の項目のいずれか１つ以上に既に取り組んでいる又は研修開始後１年以内に新たに取り組むこと。ただし（イ）の場合は、既に取り組んでいる又は研修開始後の翌決算期までに取り組むこと。</a:t>
            </a:r>
            <a:endParaRPr lang="en-US" altLang="ja-JP" sz="1300" u="sng" dirty="0">
              <a:solidFill>
                <a:srgbClr val="FF0000"/>
              </a:solidFill>
            </a:endParaRPr>
          </a:p>
          <a:p>
            <a:r>
              <a:rPr lang="ja-JP" altLang="en-US" sz="1300" u="sng" dirty="0">
                <a:solidFill>
                  <a:srgbClr val="FF0000"/>
                </a:solidFill>
              </a:rPr>
              <a:t>（ア）就業規則又はその他これに準ずるもの（労使協定の締結を含む）に年間総労働時間（所定労働時間及び残業時間の合計）を２４４５時間以内とすることを規定すること。</a:t>
            </a:r>
            <a:endParaRPr lang="en-US" altLang="ja-JP" sz="1300" u="sng" dirty="0">
              <a:solidFill>
                <a:srgbClr val="FF0000"/>
              </a:solidFill>
            </a:endParaRPr>
          </a:p>
          <a:p>
            <a:r>
              <a:rPr lang="ja-JP" altLang="en-US" sz="1300" u="sng" dirty="0">
                <a:solidFill>
                  <a:srgbClr val="FF0000"/>
                </a:solidFill>
              </a:rPr>
              <a:t>（イ）従業員のモチベーションアップの仕組みを整備すること。</a:t>
            </a:r>
            <a:endParaRPr lang="en-US" altLang="ja-JP" sz="1300" u="sng" dirty="0">
              <a:solidFill>
                <a:srgbClr val="FF0000"/>
              </a:solidFill>
            </a:endParaRPr>
          </a:p>
          <a:p>
            <a:r>
              <a:rPr lang="ja-JP" altLang="en-US" sz="1300" u="sng" dirty="0">
                <a:solidFill>
                  <a:srgbClr val="FF0000"/>
                </a:solidFill>
              </a:rPr>
              <a:t>（ウ）農業の「働き方改革」に資する施設を整備すること。</a:t>
            </a:r>
            <a:endParaRPr lang="en-US" altLang="ja-JP" sz="1300" dirty="0">
              <a:solidFill>
                <a:srgbClr val="FF0000"/>
              </a:solidFill>
            </a:endParaRPr>
          </a:p>
          <a:p>
            <a:endParaRPr lang="en-US" altLang="ja-JP" sz="1300" b="1" dirty="0">
              <a:solidFill>
                <a:schemeClr val="tx1"/>
              </a:solidFill>
            </a:endParaRPr>
          </a:p>
          <a:p>
            <a:endParaRPr lang="en-US" altLang="ja-JP" sz="1400" b="1" dirty="0">
              <a:solidFill>
                <a:schemeClr val="tx1"/>
              </a:solidFill>
            </a:endParaRPr>
          </a:p>
          <a:p>
            <a:r>
              <a:rPr lang="en-US" altLang="ja-JP" sz="1400" b="1" dirty="0">
                <a:solidFill>
                  <a:schemeClr val="tx1"/>
                </a:solidFill>
              </a:rPr>
              <a:t>【</a:t>
            </a:r>
            <a:r>
              <a:rPr lang="ja-JP" altLang="en-US" sz="1400" b="1" dirty="0">
                <a:solidFill>
                  <a:schemeClr val="tx1"/>
                </a:solidFill>
              </a:rPr>
              <a:t>研修生の要件</a:t>
            </a:r>
            <a:r>
              <a:rPr lang="en-US" altLang="ja-JP" sz="1400" b="1" dirty="0">
                <a:solidFill>
                  <a:schemeClr val="tx1"/>
                </a:solidFill>
              </a:rPr>
              <a:t>】</a:t>
            </a:r>
          </a:p>
          <a:p>
            <a:r>
              <a:rPr lang="ja-JP" altLang="en-US" sz="1300" dirty="0">
                <a:solidFill>
                  <a:schemeClr val="tx1"/>
                </a:solidFill>
              </a:rPr>
              <a:t>①</a:t>
            </a:r>
            <a:r>
              <a:rPr lang="ja-JP" altLang="en-US" sz="1300" b="1" u="sng" dirty="0">
                <a:solidFill>
                  <a:schemeClr val="tx1"/>
                </a:solidFill>
              </a:rPr>
              <a:t>研修終了後１年以内に新たに農業法人を設立する強い意志があり</a:t>
            </a:r>
            <a:r>
              <a:rPr lang="ja-JP" altLang="en-US" sz="1300" dirty="0">
                <a:solidFill>
                  <a:schemeClr val="tx1"/>
                </a:solidFill>
              </a:rPr>
              <a:t>、研修開始時点で</a:t>
            </a:r>
            <a:r>
              <a:rPr lang="ja-JP" altLang="en-US" sz="1300" u="sng" dirty="0">
                <a:solidFill>
                  <a:schemeClr val="tx1"/>
                </a:solidFill>
              </a:rPr>
              <a:t>５０</a:t>
            </a:r>
            <a:r>
              <a:rPr lang="ja-JP" altLang="ja-JP" sz="1300" u="sng" dirty="0">
                <a:solidFill>
                  <a:schemeClr val="tx1"/>
                </a:solidFill>
              </a:rPr>
              <a:t>歳未満</a:t>
            </a:r>
            <a:r>
              <a:rPr lang="ja-JP" altLang="en-US" sz="1300" dirty="0">
                <a:solidFill>
                  <a:schemeClr val="tx1"/>
                </a:solidFill>
              </a:rPr>
              <a:t>の</a:t>
            </a:r>
            <a:r>
              <a:rPr lang="ja-JP" altLang="ja-JP" sz="1300" dirty="0">
                <a:solidFill>
                  <a:schemeClr val="tx1"/>
                </a:solidFill>
              </a:rPr>
              <a:t>者</a:t>
            </a:r>
            <a:r>
              <a:rPr lang="ja-JP" altLang="en-US" sz="1300" dirty="0">
                <a:solidFill>
                  <a:schemeClr val="tx1"/>
                </a:solidFill>
              </a:rPr>
              <a:t>。</a:t>
            </a:r>
            <a:endParaRPr lang="en-US" altLang="ja-JP" sz="1300" dirty="0">
              <a:solidFill>
                <a:schemeClr val="tx1"/>
              </a:solidFill>
            </a:endParaRPr>
          </a:p>
          <a:p>
            <a:r>
              <a:rPr lang="ja-JP" altLang="en-US" sz="1300" dirty="0">
                <a:solidFill>
                  <a:schemeClr val="tx1"/>
                </a:solidFill>
              </a:rPr>
              <a:t>②研修開始日時点で就業期間が４ヶ月以上であること。</a:t>
            </a:r>
            <a:endParaRPr lang="en-US" altLang="ja-JP" sz="1300" dirty="0">
              <a:solidFill>
                <a:srgbClr val="FF0000"/>
              </a:solidFill>
            </a:endParaRPr>
          </a:p>
          <a:p>
            <a:r>
              <a:rPr lang="ja-JP" altLang="en-US" sz="1300" dirty="0">
                <a:solidFill>
                  <a:schemeClr val="tx1"/>
                </a:solidFill>
              </a:rPr>
              <a:t>③過去の農業経験がが研修開始日時点で５年以内であること。</a:t>
            </a:r>
            <a:endParaRPr lang="en-US" altLang="ja-JP" sz="1300" dirty="0">
              <a:solidFill>
                <a:schemeClr val="tx1"/>
              </a:solidFill>
            </a:endParaRPr>
          </a:p>
          <a:p>
            <a:endParaRPr lang="en-US" altLang="ja-JP" sz="1300" dirty="0">
              <a:solidFill>
                <a:schemeClr val="tx1"/>
              </a:solidFill>
            </a:endParaRPr>
          </a:p>
          <a:p>
            <a:endParaRPr lang="en-US" altLang="ja-JP" sz="1200" dirty="0">
              <a:solidFill>
                <a:schemeClr val="tx1"/>
              </a:solidFill>
            </a:endParaRPr>
          </a:p>
        </p:txBody>
      </p:sp>
      <p:sp>
        <p:nvSpPr>
          <p:cNvPr id="24" name="角丸四角形 23"/>
          <p:cNvSpPr/>
          <p:nvPr/>
        </p:nvSpPr>
        <p:spPr>
          <a:xfrm>
            <a:off x="155692" y="40062"/>
            <a:ext cx="2911022" cy="283466"/>
          </a:xfrm>
          <a:prstGeom prst="roundRect">
            <a:avLst/>
          </a:prstGeom>
          <a:solidFill>
            <a:srgbClr val="0099FF"/>
          </a:solid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latin typeface="HGP創英角ﾎﾟｯﾌﾟ体" pitchFamily="50" charset="-128"/>
                <a:ea typeface="HGP創英角ﾎﾟｯﾌﾟ体" pitchFamily="50" charset="-128"/>
              </a:rPr>
              <a:t>事業参加にあたっての主な要件</a:t>
            </a:r>
            <a:endParaRPr kumimoji="1" lang="ja-JP" altLang="en-US" sz="1400" dirty="0">
              <a:solidFill>
                <a:schemeClr val="bg1"/>
              </a:solidFill>
              <a:latin typeface="HGP創英角ﾎﾟｯﾌﾟ体" pitchFamily="50" charset="-128"/>
              <a:ea typeface="HGP創英角ﾎﾟｯﾌﾟ体" pitchFamily="50" charset="-128"/>
            </a:endParaRPr>
          </a:p>
        </p:txBody>
      </p:sp>
      <p:sp>
        <p:nvSpPr>
          <p:cNvPr id="20" name="角丸四角形 19"/>
          <p:cNvSpPr/>
          <p:nvPr/>
        </p:nvSpPr>
        <p:spPr>
          <a:xfrm>
            <a:off x="3833664" y="179512"/>
            <a:ext cx="2911022" cy="288032"/>
          </a:xfrm>
          <a:prstGeom prst="roundRect">
            <a:avLst>
              <a:gd name="adj" fmla="val 0"/>
            </a:avLst>
          </a:prstGeom>
          <a:solidFill>
            <a:srgbClr val="FFFF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a:solidFill>
                  <a:schemeClr val="tx1"/>
                </a:solidFill>
                <a:latin typeface="+mj-ea"/>
                <a:ea typeface="+mj-ea"/>
              </a:rPr>
              <a:t>必ず募集要領にて詳細をご確認ください！</a:t>
            </a:r>
            <a:endParaRPr kumimoji="1" lang="en-US" altLang="ja-JP" sz="1200" b="1" dirty="0">
              <a:solidFill>
                <a:schemeClr val="tx1"/>
              </a:solidFill>
              <a:latin typeface="+mj-ea"/>
              <a:ea typeface="+mj-ea"/>
            </a:endParaRPr>
          </a:p>
        </p:txBody>
      </p:sp>
      <p:sp>
        <p:nvSpPr>
          <p:cNvPr id="6" name="正方形/長方形 5">
            <a:extLst>
              <a:ext uri="{FF2B5EF4-FFF2-40B4-BE49-F238E27FC236}">
                <a16:creationId xmlns:a16="http://schemas.microsoft.com/office/drawing/2014/main" id="{F39573BE-6301-46F6-AC10-5E2D4FADC3DF}"/>
              </a:ext>
            </a:extLst>
          </p:cNvPr>
          <p:cNvSpPr/>
          <p:nvPr/>
        </p:nvSpPr>
        <p:spPr>
          <a:xfrm>
            <a:off x="16044" y="7956376"/>
            <a:ext cx="6791260" cy="1075554"/>
          </a:xfrm>
          <a:prstGeom prst="rect">
            <a:avLst/>
          </a:prstGeom>
          <a:solidFill>
            <a:srgbClr val="FFFFCC"/>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a:solidFill>
                  <a:schemeClr val="tx1"/>
                </a:solidFill>
                <a:latin typeface="+mn-ea"/>
              </a:rPr>
              <a:t>◆熊本県での問い合わせ先：一般社団法人熊本県</a:t>
            </a:r>
            <a:r>
              <a:rPr lang="ja-JP" altLang="en-US" sz="1400">
                <a:solidFill>
                  <a:schemeClr val="tx1"/>
                </a:solidFill>
                <a:latin typeface="+mn-ea"/>
              </a:rPr>
              <a:t>農業会議（農政・担い手対策課）</a:t>
            </a:r>
            <a:endParaRPr lang="en-US" altLang="ja-JP" sz="1400" dirty="0">
              <a:solidFill>
                <a:schemeClr val="tx1"/>
              </a:solidFill>
              <a:latin typeface="+mn-ea"/>
            </a:endParaRPr>
          </a:p>
          <a:p>
            <a:r>
              <a:rPr lang="ja-JP" altLang="en-US" sz="1400" dirty="0">
                <a:solidFill>
                  <a:schemeClr val="tx1"/>
                </a:solidFill>
                <a:latin typeface="+mn-ea"/>
              </a:rPr>
              <a:t>　熊本市中央区水前寺</a:t>
            </a:r>
            <a:r>
              <a:rPr lang="en-US" altLang="ja-JP" sz="1400" dirty="0">
                <a:solidFill>
                  <a:schemeClr val="tx1"/>
                </a:solidFill>
                <a:latin typeface="+mn-ea"/>
              </a:rPr>
              <a:t>6</a:t>
            </a:r>
            <a:r>
              <a:rPr lang="ja-JP" altLang="en-US" sz="1400" dirty="0">
                <a:solidFill>
                  <a:schemeClr val="tx1"/>
                </a:solidFill>
                <a:latin typeface="+mn-ea"/>
              </a:rPr>
              <a:t>丁目</a:t>
            </a:r>
            <a:r>
              <a:rPr lang="en-US" altLang="ja-JP" sz="1400" dirty="0">
                <a:solidFill>
                  <a:schemeClr val="tx1"/>
                </a:solidFill>
                <a:latin typeface="+mn-ea"/>
              </a:rPr>
              <a:t>18</a:t>
            </a:r>
            <a:r>
              <a:rPr lang="ja-JP" altLang="en-US" sz="1400" dirty="0">
                <a:solidFill>
                  <a:schemeClr val="tx1"/>
                </a:solidFill>
                <a:latin typeface="+mn-ea"/>
              </a:rPr>
              <a:t>番</a:t>
            </a:r>
            <a:r>
              <a:rPr lang="en-US" altLang="ja-JP" sz="1400" dirty="0">
                <a:solidFill>
                  <a:schemeClr val="tx1"/>
                </a:solidFill>
                <a:latin typeface="+mn-ea"/>
              </a:rPr>
              <a:t>1</a:t>
            </a:r>
            <a:r>
              <a:rPr lang="ja-JP" altLang="en-US" sz="1400" dirty="0">
                <a:solidFill>
                  <a:schemeClr val="tx1"/>
                </a:solidFill>
                <a:latin typeface="+mn-ea"/>
              </a:rPr>
              <a:t>号県庁本館</a:t>
            </a:r>
            <a:r>
              <a:rPr lang="en-US" altLang="ja-JP" sz="1400" dirty="0">
                <a:solidFill>
                  <a:schemeClr val="tx1"/>
                </a:solidFill>
                <a:latin typeface="+mn-ea"/>
              </a:rPr>
              <a:t>9</a:t>
            </a:r>
            <a:r>
              <a:rPr lang="ja-JP" altLang="en-US" sz="1400" dirty="0">
                <a:solidFill>
                  <a:schemeClr val="tx1"/>
                </a:solidFill>
                <a:latin typeface="+mn-ea"/>
              </a:rPr>
              <a:t>階</a:t>
            </a:r>
            <a:endParaRPr lang="en-US" altLang="ja-JP" sz="1400" dirty="0">
              <a:solidFill>
                <a:schemeClr val="tx1"/>
              </a:solidFill>
              <a:latin typeface="+mn-ea"/>
            </a:endParaRPr>
          </a:p>
          <a:p>
            <a:r>
              <a:rPr lang="ja-JP" altLang="en-US" sz="1400" dirty="0">
                <a:solidFill>
                  <a:schemeClr val="tx1"/>
                </a:solidFill>
                <a:latin typeface="+mn-ea"/>
              </a:rPr>
              <a:t>　</a:t>
            </a:r>
            <a:r>
              <a:rPr lang="en-US" altLang="ja-JP" sz="1400" dirty="0">
                <a:solidFill>
                  <a:schemeClr val="tx1"/>
                </a:solidFill>
                <a:latin typeface="+mn-ea"/>
              </a:rPr>
              <a:t>TEL:096-384-3333</a:t>
            </a:r>
            <a:r>
              <a:rPr lang="ja-JP" altLang="en-US" sz="1400" dirty="0">
                <a:solidFill>
                  <a:schemeClr val="tx1"/>
                </a:solidFill>
                <a:latin typeface="+mn-ea"/>
              </a:rPr>
              <a:t>　</a:t>
            </a:r>
            <a:r>
              <a:rPr lang="en-US" altLang="ja-JP" sz="1400" dirty="0">
                <a:solidFill>
                  <a:schemeClr val="tx1"/>
                </a:solidFill>
                <a:latin typeface="+mn-ea"/>
              </a:rPr>
              <a:t>FAX</a:t>
            </a:r>
            <a:r>
              <a:rPr lang="ja-JP" altLang="en-US" sz="1400" dirty="0">
                <a:solidFill>
                  <a:schemeClr val="tx1"/>
                </a:solidFill>
                <a:latin typeface="+mn-ea"/>
              </a:rPr>
              <a:t>：</a:t>
            </a:r>
            <a:r>
              <a:rPr lang="en-US" altLang="ja-JP" sz="1400" dirty="0">
                <a:solidFill>
                  <a:schemeClr val="tx1"/>
                </a:solidFill>
                <a:latin typeface="+mn-ea"/>
              </a:rPr>
              <a:t>096-385-1468</a:t>
            </a:r>
            <a:endParaRPr lang="ja-JP" altLang="en-US" sz="1400" dirty="0">
              <a:solidFill>
                <a:schemeClr val="tx1"/>
              </a:solidFill>
              <a:latin typeface="+mn-ea"/>
            </a:endParaRPr>
          </a:p>
          <a:p>
            <a:r>
              <a:rPr lang="ja-JP" altLang="en-US" sz="1400" dirty="0">
                <a:solidFill>
                  <a:schemeClr val="tx1"/>
                </a:solidFill>
                <a:latin typeface="+mn-ea"/>
              </a:rPr>
              <a:t>　詳しくはインターネットで ＵＲＬ　</a:t>
            </a:r>
            <a:r>
              <a:rPr lang="en-US" altLang="ja-JP" sz="1400" dirty="0">
                <a:solidFill>
                  <a:schemeClr val="tx1"/>
                </a:solidFill>
              </a:rPr>
              <a:t>https://www.be-farmer.jp/nounokoyou/</a:t>
            </a:r>
          </a:p>
        </p:txBody>
      </p:sp>
    </p:spTree>
    <p:extLst>
      <p:ext uri="{BB962C8B-B14F-4D97-AF65-F5344CB8AC3E}">
        <p14:creationId xmlns:p14="http://schemas.microsoft.com/office/powerpoint/2010/main" val="2062989970"/>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2763</TotalTime>
  <Words>1229</Words>
  <Application>Microsoft Office PowerPoint</Application>
  <PresentationFormat>画面に合わせる (4:3)</PresentationFormat>
  <Paragraphs>85</Paragraphs>
  <Slides>2</Slides>
  <Notes>1</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2</vt:i4>
      </vt:variant>
    </vt:vector>
  </HeadingPairs>
  <TitlesOfParts>
    <vt:vector size="7" baseType="lpstr">
      <vt:lpstr>HGP創英角ﾎﾟｯﾌﾟ体</vt:lpstr>
      <vt:lpstr>ＭＳ Ｐゴシック</vt:lpstr>
      <vt:lpstr>Arial</vt:lpstr>
      <vt:lpstr>Calibri</vt:lpstr>
      <vt:lpstr>Office テーマ</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就農32</dc:creator>
  <cp:lastModifiedBy>nouhou-03</cp:lastModifiedBy>
  <cp:revision>280</cp:revision>
  <cp:lastPrinted>2020-05-07T02:16:08Z</cp:lastPrinted>
  <dcterms:created xsi:type="dcterms:W3CDTF">2013-11-08T00:31:27Z</dcterms:created>
  <dcterms:modified xsi:type="dcterms:W3CDTF">2020-05-29T00:01:13Z</dcterms:modified>
</cp:coreProperties>
</file>