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2.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661" r:id="rId2"/>
  </p:sldMasterIdLst>
  <p:notesMasterIdLst>
    <p:notesMasterId r:id="rId11"/>
  </p:notesMasterIdLst>
  <p:handoutMasterIdLst>
    <p:handoutMasterId r:id="rId12"/>
  </p:handoutMasterIdLst>
  <p:sldIdLst>
    <p:sldId id="256" r:id="rId3"/>
    <p:sldId id="275" r:id="rId4"/>
    <p:sldId id="274" r:id="rId5"/>
    <p:sldId id="260" r:id="rId6"/>
    <p:sldId id="263" r:id="rId7"/>
    <p:sldId id="264" r:id="rId8"/>
    <p:sldId id="266" r:id="rId9"/>
    <p:sldId id="271" r:id="rId10"/>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2" autoAdjust="0"/>
    <p:restoredTop sz="94660" autoAdjust="0"/>
  </p:normalViewPr>
  <p:slideViewPr>
    <p:cSldViewPr showGuides="1">
      <p:cViewPr varScale="1">
        <p:scale>
          <a:sx n="94" d="100"/>
          <a:sy n="94" d="100"/>
        </p:scale>
        <p:origin x="127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87" d="100"/>
          <a:sy n="87" d="100"/>
        </p:scale>
        <p:origin x="-2688" y="-78"/>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staffd\shared\300_&#38738;&#24180;&#28023;&#22806;&#21332;&#21147;&#38538;&#20107;&#21209;&#23616;\1_&#20844;&#38283;\04_&#21442;&#21152;&#20419;&#36914;&#35506;\&#9733;&#29066;&#26412;&#36899;&#25658;\5.%20&#12450;&#12531;&#12465;&#12540;&#12488;\&#12450;&#12531;&#12465;&#12540;&#12488;&#32080;&#26524;\&#20803;&#12487;&#12540;&#12479;\&#32113;&#35336;&#24773;&#22577;_&#29066;&#26412;&#30476;&#12392;JICA&#12398;&#36899;&#25658;&#12395;&#12363;&#12363;&#12427;&#12450;&#12531;&#12465;&#12540;&#12488;_201910011650.csv"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13382\Desktop\1007work\&#22238;&#31572;_&#29066;&#26412;&#30476;&#12392;JICA&#12398;&#36899;&#25658;&#12395;&#12363;&#12363;&#12427;&#12450;&#12531;&#12465;&#12540;&#12488;_201910071339.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a13382\Desktop\1007work\&#22238;&#31572;_&#29066;&#26412;&#30476;&#12392;JICA&#12398;&#36899;&#25658;&#12395;&#12363;&#12363;&#12427;&#12450;&#12531;&#12465;&#12540;&#12488;_201910071339.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a13382\Desktop\1007work\&#22238;&#31572;_&#29066;&#26412;&#30476;&#12392;JICA&#12398;&#36899;&#25658;&#12395;&#12363;&#12363;&#12427;&#12450;&#12531;&#12465;&#12540;&#12488;_201910071339.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a13382\Desktop\1007work\&#22238;&#31572;_&#29066;&#26412;&#30476;&#12392;JICA&#12398;&#36899;&#25658;&#12395;&#12363;&#12363;&#12427;&#12450;&#12531;&#12465;&#12540;&#12488;_201910071339.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staffd\shared\300_&#38738;&#24180;&#28023;&#22806;&#21332;&#21147;&#38538;&#20107;&#21209;&#23616;\1_&#20844;&#38283;\04_&#21442;&#21152;&#20419;&#36914;&#35506;\&#9733;&#29066;&#26412;&#36899;&#25658;\5.%20&#12450;&#12531;&#12465;&#12540;&#12488;\&#12450;&#12531;&#12465;&#12540;&#12488;&#32080;&#26524;\&#20803;&#12487;&#12540;&#12479;\&#32113;&#35336;&#24773;&#22577;_&#29066;&#26412;&#30476;&#12392;JICA&#12398;&#36899;&#25658;&#12395;&#12363;&#12363;&#12427;&#12450;&#12531;&#12465;&#12540;&#12488;_201910011650.csv"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13382\Desktop\1007work\&#22238;&#31572;_&#29066;&#26412;&#30476;&#12392;JICA&#12398;&#36899;&#25658;&#12395;&#12363;&#12363;&#12427;&#12450;&#12531;&#12465;&#12540;&#12488;_20191007133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31700\Desktop\&#32113;&#35336;&#24773;&#22577;_&#29066;&#26412;&#30476;&#12392;JICA&#12398;&#36899;&#25658;&#12395;&#12363;&#12363;&#12427;&#12450;&#12531;&#12465;&#12540;&#12488;_201910011650.csv"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13382\Desktop\1007work\&#12473;&#12521;&#12452;&#12489;&#65299;&#29992;&#38598;&#35336;&#12501;&#12449;&#12452;&#125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13382\Desktop\1007work\&#12473;&#12521;&#12452;&#12489;&#65299;&#29992;&#38598;&#35336;&#12501;&#12449;&#12452;&#12523;.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taffd\shared\300_&#38738;&#24180;&#28023;&#22806;&#21332;&#21147;&#38538;&#20107;&#21209;&#23616;\1_&#20844;&#38283;\04_&#21442;&#21152;&#20419;&#36914;&#35506;\&#9733;&#29066;&#26412;&#36899;&#25658;\5.%20&#12450;&#12531;&#12465;&#12540;&#12488;\&#12450;&#12531;&#12465;&#12540;&#12488;&#32080;&#26524;\&#20803;&#12487;&#12540;&#12479;\&#32113;&#35336;&#24773;&#22577;_&#29066;&#26412;&#30476;&#12392;JICA&#12398;&#36899;&#25658;&#12395;&#12363;&#12363;&#12427;&#12450;&#12531;&#12465;&#12540;&#12488;_201910011650.csv"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13382\Desktop\1007work\&#22238;&#31572;_&#29066;&#26412;&#30476;&#12392;JICA&#12398;&#36899;&#25658;&#12395;&#12363;&#12363;&#12427;&#12450;&#12531;&#12465;&#12540;&#12488;_201910071339.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staffd\shared\300_&#38738;&#24180;&#28023;&#22806;&#21332;&#21147;&#38538;&#20107;&#21209;&#23616;\1_&#20844;&#38283;\04_&#21442;&#21152;&#20419;&#36914;&#35506;\&#9733;&#29066;&#26412;&#36899;&#25658;\5.%20&#12450;&#12531;&#12465;&#12540;&#12488;\&#12450;&#12531;&#12465;&#12540;&#12488;&#32080;&#26524;\&#20803;&#12487;&#12540;&#12479;\&#32113;&#35336;&#24773;&#22577;_&#29066;&#26412;&#30476;&#12392;JICA&#12398;&#36899;&#25658;&#12395;&#12363;&#12363;&#12427;&#12450;&#12531;&#12465;&#12540;&#12488;_201910011650.csv"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2.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13382\Desktop\1007work\&#22238;&#31572;_&#29066;&#26412;&#30476;&#12392;JICA&#12398;&#36899;&#25658;&#12395;&#12363;&#12363;&#12427;&#12450;&#12531;&#12465;&#12540;&#12488;_201910071339.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DF0-4866-B525-5474CEFA9F2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DF0-4866-B525-5474CEFA9F2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DF0-4866-B525-5474CEFA9F2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DF0-4866-B525-5474CEFA9F2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DF0-4866-B525-5474CEFA9F2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DF0-4866-B525-5474CEFA9F2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EDF0-4866-B525-5474CEFA9F2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EDF0-4866-B525-5474CEFA9F2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EDF0-4866-B525-5474CEFA9F2B}"/>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EDF0-4866-B525-5474CEFA9F2B}"/>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EDF0-4866-B525-5474CEFA9F2B}"/>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EDF0-4866-B525-5474CEFA9F2B}"/>
              </c:ext>
            </c:extLst>
          </c:dPt>
          <c:dPt>
            <c:idx val="12"/>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19-EDF0-4866-B525-5474CEFA9F2B}"/>
              </c:ext>
            </c:extLst>
          </c:dPt>
          <c:dLbls>
            <c:dLbl>
              <c:idx val="0"/>
              <c:layout>
                <c:manualLayout>
                  <c:x val="-0.11693555568348947"/>
                  <c:y val="0.18284883775109684"/>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ln w="0">
                        <a:noFill/>
                      </a:ln>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13459057396722471"/>
                      <c:h val="8.4871567395898934E-2"/>
                    </c:manualLayout>
                  </c15:layout>
                </c:ext>
                <c:ext xmlns:c16="http://schemas.microsoft.com/office/drawing/2014/chart" uri="{C3380CC4-5D6E-409C-BE32-E72D297353CC}">
                  <c16:uniqueId val="{00000001-EDF0-4866-B525-5474CEFA9F2B}"/>
                </c:ext>
              </c:extLst>
            </c:dLbl>
            <c:dLbl>
              <c:idx val="1"/>
              <c:layout>
                <c:manualLayout>
                  <c:x val="-0.16891408768889962"/>
                  <c:y val="9.1660351239900753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EDF0-4866-B525-5474CEFA9F2B}"/>
                </c:ext>
              </c:extLst>
            </c:dLbl>
            <c:dLbl>
              <c:idx val="2"/>
              <c:layout>
                <c:manualLayout>
                  <c:x val="-0.1755197165720761"/>
                  <c:y val="-0.12912802443779284"/>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EDF0-4866-B525-5474CEFA9F2B}"/>
                </c:ext>
              </c:extLst>
            </c:dLbl>
            <c:dLbl>
              <c:idx val="3"/>
              <c:layout>
                <c:manualLayout>
                  <c:x val="-4.7371213461003536E-3"/>
                  <c:y val="-0.20526129166930701"/>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EDF0-4866-B525-5474CEFA9F2B}"/>
                </c:ext>
              </c:extLst>
            </c:dLbl>
            <c:dLbl>
              <c:idx val="4"/>
              <c:layout>
                <c:manualLayout>
                  <c:x val="4.8549540038460223E-2"/>
                  <c:y val="-2.7505563362693972E-2"/>
                </c:manualLayout>
              </c:layout>
              <c:tx>
                <c:rich>
                  <a:bodyPr/>
                  <a:lstStyle/>
                  <a:p>
                    <a:fld id="{CAF71946-C2DB-4EAB-99F7-20FBC36352E6}" type="CATEGORYNAME">
                      <a:rPr lang="ja-JP" altLang="en-US">
                        <a:solidFill>
                          <a:schemeClr val="tx1"/>
                        </a:solidFill>
                      </a:rPr>
                      <a:pPr/>
                      <a:t>[分類名]</a:t>
                    </a:fld>
                    <a:r>
                      <a:rPr lang="ja-JP" altLang="en-US" baseline="0" dirty="0">
                        <a:solidFill>
                          <a:schemeClr val="tx1"/>
                        </a:solidFill>
                      </a:rPr>
                      <a:t>
</a:t>
                    </a:r>
                    <a:fld id="{5703336B-57B3-46EF-8D36-AB8D32B891E5}" type="PERCENTAGE">
                      <a:rPr lang="en-US" altLang="ja-JP" baseline="0">
                        <a:solidFill>
                          <a:schemeClr val="tx1"/>
                        </a:solidFill>
                      </a:rPr>
                      <a:pPr/>
                      <a:t>[パーセンテージ]</a:t>
                    </a:fld>
                    <a:endParaRPr lang="ja-JP" altLang="en-US" baseline="0" dirty="0">
                      <a:solidFill>
                        <a:schemeClr val="tx1"/>
                      </a:solidFill>
                    </a:endParaRP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9-EDF0-4866-B525-5474CEFA9F2B}"/>
                </c:ext>
              </c:extLst>
            </c:dLbl>
            <c:dLbl>
              <c:idx val="5"/>
              <c:layout>
                <c:manualLayout>
                  <c:x val="-5.0918825516962314E-2"/>
                  <c:y val="-6.3257623763852605E-2"/>
                </c:manualLayout>
              </c:layout>
              <c:tx>
                <c:rich>
                  <a:bodyPr/>
                  <a:lstStyle/>
                  <a:p>
                    <a:fld id="{51C8625F-1553-4C15-B664-5780A90D2B96}" type="CATEGORYNAME">
                      <a:rPr lang="ja-JP" altLang="en-US">
                        <a:solidFill>
                          <a:sysClr val="windowText" lastClr="000000"/>
                        </a:solidFill>
                      </a:rPr>
                      <a:pPr/>
                      <a:t>[分類名]</a:t>
                    </a:fld>
                    <a:r>
                      <a:rPr lang="ja-JP" altLang="en-US" baseline="0">
                        <a:solidFill>
                          <a:sysClr val="windowText" lastClr="000000"/>
                        </a:solidFill>
                      </a:rPr>
                      <a:t>
</a:t>
                    </a:r>
                    <a:fld id="{CBEA5BC0-7E54-461C-8601-F954BDEAC068}" type="PERCENTAGE">
                      <a:rPr lang="en-US" altLang="ja-JP" baseline="0">
                        <a:solidFill>
                          <a:sysClr val="windowText" lastClr="000000"/>
                        </a:solidFill>
                      </a:rPr>
                      <a:pPr/>
                      <a:t>[パーセンテージ]</a:t>
                    </a:fld>
                    <a:endParaRPr lang="ja-JP" altLang="en-US" baseline="0">
                      <a:solidFill>
                        <a:sysClr val="windowText" lastClr="000000"/>
                      </a:solidFill>
                    </a:endParaRPr>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B-EDF0-4866-B525-5474CEFA9F2B}"/>
                </c:ext>
              </c:extLst>
            </c:dLbl>
            <c:dLbl>
              <c:idx val="6"/>
              <c:layout>
                <c:manualLayout>
                  <c:x val="0.18327389238337155"/>
                  <c:y val="-0.10764151629124064"/>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D-EDF0-4866-B525-5474CEFA9F2B}"/>
                </c:ext>
              </c:extLst>
            </c:dLbl>
            <c:dLbl>
              <c:idx val="7"/>
              <c:layout>
                <c:manualLayout>
                  <c:x val="0.17835681219793731"/>
                  <c:y val="-3.7262415524484387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F-EDF0-4866-B525-5474CEFA9F2B}"/>
                </c:ext>
              </c:extLst>
            </c:dLbl>
            <c:dLbl>
              <c:idx val="8"/>
              <c:layout>
                <c:manualLayout>
                  <c:x val="0.11390711141833658"/>
                  <c:y val="-1.9502055741726322E-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1-EDF0-4866-B525-5474CEFA9F2B}"/>
                </c:ext>
              </c:extLst>
            </c:dLbl>
            <c:dLbl>
              <c:idx val="9"/>
              <c:layout>
                <c:manualLayout>
                  <c:x val="0.15129849244601326"/>
                  <c:y val="3.7006350995293869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3-EDF0-4866-B525-5474CEFA9F2B}"/>
                </c:ext>
              </c:extLst>
            </c:dLbl>
            <c:dLbl>
              <c:idx val="10"/>
              <c:layout>
                <c:manualLayout>
                  <c:x val="0.19530027861521565"/>
                  <c:y val="0.16143280352476769"/>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5-EDF0-4866-B525-5474CEFA9F2B}"/>
                </c:ext>
              </c:extLst>
            </c:dLbl>
            <c:dLbl>
              <c:idx val="11"/>
              <c:layout>
                <c:manualLayout>
                  <c:x val="4.5612849925792703E-2"/>
                  <c:y val="0.1710983556519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17-EDF0-4866-B525-5474CEFA9F2B}"/>
                </c:ext>
              </c:extLst>
            </c:dLbl>
            <c:dLbl>
              <c:idx val="12"/>
              <c:delete val="1"/>
              <c:extLst>
                <c:ext xmlns:c15="http://schemas.microsoft.com/office/drawing/2012/chart" uri="{CE6537A1-D6FC-4f65-9D91-7224C49458BB}"/>
                <c:ext xmlns:c16="http://schemas.microsoft.com/office/drawing/2014/chart" uri="{C3380CC4-5D6E-409C-BE32-E72D297353CC}">
                  <c16:uniqueId val="{00000019-EDF0-4866-B525-5474CEFA9F2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ln w="0">
                      <a:noFill/>
                    </a:ln>
                    <a:solidFill>
                      <a:schemeClr val="bg1"/>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統計情報_熊本県とJICAの連携にかかるアンケート_20191!$B$9:$B$21</c:f>
              <c:strCache>
                <c:ptCount val="13"/>
                <c:pt idx="0">
                  <c:v>農林水産業</c:v>
                </c:pt>
                <c:pt idx="1">
                  <c:v>製造業</c:v>
                </c:pt>
                <c:pt idx="2">
                  <c:v>建設業</c:v>
                </c:pt>
                <c:pt idx="3">
                  <c:v>卸・小売業</c:v>
                </c:pt>
                <c:pt idx="4">
                  <c:v>金融・保険業</c:v>
                </c:pt>
                <c:pt idx="5">
                  <c:v>不動産業</c:v>
                </c:pt>
                <c:pt idx="6">
                  <c:v>運輸・情報通信業</c:v>
                </c:pt>
                <c:pt idx="7">
                  <c:v>医療・福祉業</c:v>
                </c:pt>
                <c:pt idx="8">
                  <c:v>宿泊業</c:v>
                </c:pt>
                <c:pt idx="9">
                  <c:v>飲食サービス業</c:v>
                </c:pt>
                <c:pt idx="10">
                  <c:v>その他サービス業</c:v>
                </c:pt>
                <c:pt idx="11">
                  <c:v>その他</c:v>
                </c:pt>
                <c:pt idx="12">
                  <c:v>未回答者</c:v>
                </c:pt>
              </c:strCache>
            </c:strRef>
          </c:cat>
          <c:val>
            <c:numRef>
              <c:f>統計情報_熊本県とJICAの連携にかかるアンケート_20191!$E$9:$E$21</c:f>
              <c:numCache>
                <c:formatCode>General</c:formatCode>
                <c:ptCount val="13"/>
                <c:pt idx="0">
                  <c:v>20</c:v>
                </c:pt>
                <c:pt idx="1">
                  <c:v>24</c:v>
                </c:pt>
                <c:pt idx="2">
                  <c:v>30</c:v>
                </c:pt>
                <c:pt idx="3">
                  <c:v>25</c:v>
                </c:pt>
                <c:pt idx="4">
                  <c:v>4</c:v>
                </c:pt>
                <c:pt idx="5">
                  <c:v>1</c:v>
                </c:pt>
                <c:pt idx="6">
                  <c:v>14</c:v>
                </c:pt>
                <c:pt idx="7">
                  <c:v>8</c:v>
                </c:pt>
                <c:pt idx="8">
                  <c:v>6</c:v>
                </c:pt>
                <c:pt idx="9">
                  <c:v>8</c:v>
                </c:pt>
                <c:pt idx="10">
                  <c:v>22</c:v>
                </c:pt>
                <c:pt idx="11">
                  <c:v>11</c:v>
                </c:pt>
                <c:pt idx="12">
                  <c:v>0</c:v>
                </c:pt>
              </c:numCache>
            </c:numRef>
          </c:val>
          <c:extLst>
            <c:ext xmlns:c16="http://schemas.microsoft.com/office/drawing/2014/chart" uri="{C3380CC4-5D6E-409C-BE32-E72D297353CC}">
              <c16:uniqueId val="{0000001A-EDF0-4866-B525-5474CEFA9F2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194314268111626E-2"/>
          <c:y val="6.7953548131645281E-2"/>
          <c:w val="0.83556940642958866"/>
          <c:h val="0.8853283875278485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C30-4C84-B808-96AAD3810E2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C30-4C84-B808-96AAD3810E2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C30-4C84-B808-96AAD3810E2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C30-4C84-B808-96AAD3810E2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C30-4C84-B808-96AAD3810E20}"/>
              </c:ext>
            </c:extLst>
          </c:dPt>
          <c:dLbls>
            <c:dLbl>
              <c:idx val="0"/>
              <c:layout>
                <c:manualLayout>
                  <c:x val="-0.21717788932542847"/>
                  <c:y val="8.9056108021368461E-3"/>
                </c:manualLayout>
              </c:layout>
              <c:tx>
                <c:rich>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B12934AD-EE8F-4760-A8D1-928E4179CC2F}" type="CATEGORYNAME">
                      <a:rPr lang="ja-JP" altLang="en-US">
                        <a:solidFill>
                          <a:sysClr val="windowText" lastClr="000000"/>
                        </a:solidFill>
                      </a:rPr>
                      <a:pPr>
                        <a:defRPr b="1">
                          <a:solidFill>
                            <a:schemeClr val="bg1"/>
                          </a:solidFill>
                        </a:defRPr>
                      </a:pPr>
                      <a:t>[分類名]</a:t>
                    </a:fld>
                    <a:r>
                      <a:rPr lang="ja-JP" altLang="en-US" baseline="0">
                        <a:solidFill>
                          <a:sysClr val="windowText" lastClr="000000"/>
                        </a:solidFill>
                      </a:rPr>
                      <a:t>
</a:t>
                    </a:r>
                    <a:fld id="{955AB170-D1D1-4818-9B63-1FD0F41CB005}" type="PERCENTAGE">
                      <a:rPr lang="en-US" altLang="ja-JP" baseline="0">
                        <a:solidFill>
                          <a:sysClr val="windowText" lastClr="000000"/>
                        </a:solidFill>
                      </a:rPr>
                      <a:pPr>
                        <a:defRPr b="1">
                          <a:solidFill>
                            <a:schemeClr val="bg1"/>
                          </a:solidFill>
                        </a:defRPr>
                      </a:pPr>
                      <a:t>[パーセンテージ]</a:t>
                    </a:fld>
                    <a:endParaRPr lang="ja-JP" altLang="en-US" baseline="0">
                      <a:solidFill>
                        <a:sysClr val="windowText" lastClr="000000"/>
                      </a:solidFill>
                    </a:endParaRPr>
                  </a:p>
                </c:rich>
              </c:tx>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01-8C30-4C84-B808-96AAD3810E20}"/>
                </c:ext>
              </c:extLst>
            </c:dLbl>
            <c:dLbl>
              <c:idx val="1"/>
              <c:layout>
                <c:manualLayout>
                  <c:x val="-0.20082569739725889"/>
                  <c:y val="0.20410476885426707"/>
                </c:manualLayout>
              </c:layout>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29340774004908543"/>
                      <c:h val="0.18777418019327968"/>
                    </c:manualLayout>
                  </c15:layout>
                </c:ext>
                <c:ext xmlns:c16="http://schemas.microsoft.com/office/drawing/2014/chart" uri="{C3380CC4-5D6E-409C-BE32-E72D297353CC}">
                  <c16:uniqueId val="{00000003-8C30-4C84-B808-96AAD3810E20}"/>
                </c:ext>
              </c:extLst>
            </c:dLbl>
            <c:dLbl>
              <c:idx val="2"/>
              <c:layout>
                <c:manualLayout>
                  <c:x val="-0.24456594469301382"/>
                  <c:y val="-0.16395432130390553"/>
                </c:manualLayout>
              </c:layout>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5-8C30-4C84-B808-96AAD3810E20}"/>
                </c:ext>
              </c:extLst>
            </c:dLbl>
            <c:dLbl>
              <c:idx val="3"/>
              <c:layout>
                <c:manualLayout>
                  <c:x val="0.17793540616699155"/>
                  <c:y val="1.687736056647568E-2"/>
                </c:manualLayout>
              </c:layout>
              <c:numFmt formatCode="0.0%" sourceLinked="0"/>
              <c:spPr>
                <a:noFill/>
                <a:ln w="6350">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7-8C30-4C84-B808-96AAD3810E20}"/>
                </c:ext>
              </c:extLst>
            </c:dLbl>
            <c:dLbl>
              <c:idx val="4"/>
              <c:delete val="1"/>
              <c:extLst>
                <c:ext xmlns:c15="http://schemas.microsoft.com/office/drawing/2012/chart" uri="{CE6537A1-D6FC-4f65-9D91-7224C49458BB}"/>
                <c:ext xmlns:c16="http://schemas.microsoft.com/office/drawing/2014/chart" uri="{C3380CC4-5D6E-409C-BE32-E72D297353CC}">
                  <c16:uniqueId val="{00000009-8C30-4C84-B808-96AAD3810E20}"/>
                </c:ext>
              </c:extLst>
            </c:dLbl>
            <c:dLbl>
              <c:idx val="5"/>
              <c:tx>
                <c:rich>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fld id="{2B256B1E-7B2F-4E1A-8A70-22CFBC55F109}" type="CATEGORYNAME">
                      <a:rPr lang="ja-JP" altLang="en-US" b="1">
                        <a:solidFill>
                          <a:schemeClr val="bg1"/>
                        </a:solidFill>
                      </a:rPr>
                      <a:pPr>
                        <a:defRPr b="1">
                          <a:solidFill>
                            <a:schemeClr val="bg1"/>
                          </a:solidFill>
                        </a:defRPr>
                      </a:pPr>
                      <a:t>[分類名]</a:t>
                    </a:fld>
                    <a:r>
                      <a:rPr lang="ja-JP" altLang="en-US" b="1" baseline="0">
                        <a:solidFill>
                          <a:schemeClr val="bg1"/>
                        </a:solidFill>
                      </a:rPr>
                      <a:t>
</a:t>
                    </a:r>
                    <a:fld id="{95A88010-8624-421C-8AB0-2635E245F624}" type="PERCENTAGE">
                      <a:rPr lang="en-US" altLang="ja-JP" b="1" baseline="0">
                        <a:solidFill>
                          <a:schemeClr val="bg1"/>
                        </a:solidFill>
                      </a:rPr>
                      <a:pPr>
                        <a:defRPr b="1">
                          <a:solidFill>
                            <a:schemeClr val="bg1"/>
                          </a:solidFill>
                        </a:defRPr>
                      </a:pPr>
                      <a:t>[パーセンテージ]</a:t>
                    </a:fld>
                    <a:endParaRPr lang="ja-JP" altLang="en-US" b="1" baseline="0">
                      <a:solidFill>
                        <a:schemeClr val="bg1"/>
                      </a:solidFill>
                    </a:endParaRPr>
                  </a:p>
                </c:rich>
              </c:tx>
              <c:numFmt formatCode="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ja-JP"/>
                </a:p>
              </c:txPr>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8C30-4C84-B808-96AAD3810E20}"/>
                </c:ext>
              </c:extLst>
            </c:dLbl>
            <c:dLbl>
              <c:idx val="6"/>
              <c:tx>
                <c:rich>
                  <a:bodyPr/>
                  <a:lstStyle/>
                  <a:p>
                    <a:fld id="{FD94FE73-5AC6-488D-A847-71F14E36A39D}" type="CATEGORYNAME">
                      <a:rPr lang="ja-JP" altLang="en-US">
                        <a:solidFill>
                          <a:schemeClr val="bg1"/>
                        </a:solidFill>
                      </a:rPr>
                      <a:pPr/>
                      <a:t>[分類名]</a:t>
                    </a:fld>
                    <a:r>
                      <a:rPr lang="ja-JP" altLang="en-US" baseline="0">
                        <a:solidFill>
                          <a:schemeClr val="bg1"/>
                        </a:solidFill>
                      </a:rPr>
                      <a:t>
</a:t>
                    </a:r>
                    <a:fld id="{8E2B7C6C-2E5C-4489-A252-55A4F132D8F5}" type="PERCENTAGE">
                      <a:rPr lang="en-US" altLang="ja-JP" baseline="0">
                        <a:solidFill>
                          <a:schemeClr val="bg1"/>
                        </a:solidFill>
                      </a:rPr>
                      <a:pPr/>
                      <a:t>[パーセンテージ]</a:t>
                    </a:fld>
                    <a:endParaRPr lang="ja-JP" altLang="en-US" baseline="0">
                      <a:solidFill>
                        <a:schemeClr val="bg1"/>
                      </a:solidFill>
                    </a:endParaRPr>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8C30-4C84-B808-96AAD3810E20}"/>
                </c:ext>
              </c:extLst>
            </c:dLbl>
            <c:dLbl>
              <c:idx val="8"/>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inEnd"/>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C-8C30-4C84-B808-96AAD3810E20}"/>
                </c:ext>
              </c:extLst>
            </c:dLbl>
            <c:numFmt formatCode="0.0%" sourceLinked="0"/>
            <c:spPr>
              <a:noFill/>
              <a:ln w="6350">
                <a:solidFill>
                  <a:sysClr val="windowText" lastClr="000000"/>
                </a:solid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統計情報_熊本県とJICAの連携にかかるアンケート_20191!$B$113:$B$117</c:f>
              <c:strCache>
                <c:ptCount val="5"/>
                <c:pt idx="0">
                  <c:v>非常にある</c:v>
                </c:pt>
                <c:pt idx="1">
                  <c:v>ある</c:v>
                </c:pt>
                <c:pt idx="2">
                  <c:v>ない</c:v>
                </c:pt>
                <c:pt idx="3">
                  <c:v>わからない</c:v>
                </c:pt>
                <c:pt idx="4">
                  <c:v>未回答者</c:v>
                </c:pt>
              </c:strCache>
            </c:strRef>
          </c:cat>
          <c:val>
            <c:numRef>
              <c:f>統計情報_熊本県とJICAの連携にかかるアンケート_20191!$E$113:$E$117</c:f>
              <c:numCache>
                <c:formatCode>General</c:formatCode>
                <c:ptCount val="5"/>
                <c:pt idx="0">
                  <c:v>3</c:v>
                </c:pt>
                <c:pt idx="1">
                  <c:v>25</c:v>
                </c:pt>
                <c:pt idx="2">
                  <c:v>48</c:v>
                </c:pt>
                <c:pt idx="3">
                  <c:v>73</c:v>
                </c:pt>
                <c:pt idx="4">
                  <c:v>0</c:v>
                </c:pt>
              </c:numCache>
            </c:numRef>
          </c:val>
          <c:extLst>
            <c:ext xmlns:c16="http://schemas.microsoft.com/office/drawing/2014/chart" uri="{C3380CC4-5D6E-409C-BE32-E72D297353CC}">
              <c16:uniqueId val="{0000000D-8C30-4C84-B808-96AAD3810E20}"/>
            </c:ext>
          </c:extLst>
        </c:ser>
        <c:dLbls>
          <c:dLblPos val="bestFit"/>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A97-4B9B-BB29-3C5F3488F12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A97-4B9B-BB29-3C5F3488F12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A97-4B9B-BB29-3C5F3488F12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A97-4B9B-BB29-3C5F3488F125}"/>
              </c:ext>
            </c:extLst>
          </c:dPt>
          <c:dLbls>
            <c:dLbl>
              <c:idx val="1"/>
              <c:layout>
                <c:manualLayout>
                  <c:x val="-0.22922167798609519"/>
                  <c:y val="-1.3070866650572534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A97-4B9B-BB29-3C5F3488F125}"/>
                </c:ext>
              </c:extLst>
            </c:dLbl>
            <c:dLbl>
              <c:idx val="2"/>
              <c:layout>
                <c:manualLayout>
                  <c:x val="0.20427244402733688"/>
                  <c:y val="-4.808114396970856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AA97-4B9B-BB29-3C5F3488F12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'資料 スライド５の表とグラフ'!$B$44:$E$44</c:f>
              <c:strCache>
                <c:ptCount val="4"/>
                <c:pt idx="0">
                  <c:v>A.途上国に派遣される前</c:v>
                </c:pt>
                <c:pt idx="1">
                  <c:v>B.途上国から帰国した後</c:v>
                </c:pt>
                <c:pt idx="2">
                  <c:v>C.両方可</c:v>
                </c:pt>
                <c:pt idx="3">
                  <c:v>未回答</c:v>
                </c:pt>
              </c:strCache>
            </c:strRef>
          </c:cat>
          <c:val>
            <c:numRef>
              <c:f>'資料 スライド５の表とグラフ'!$B$45:$E$45</c:f>
              <c:numCache>
                <c:formatCode>General</c:formatCode>
                <c:ptCount val="4"/>
                <c:pt idx="0">
                  <c:v>3</c:v>
                </c:pt>
                <c:pt idx="1">
                  <c:v>21</c:v>
                </c:pt>
                <c:pt idx="2">
                  <c:v>26</c:v>
                </c:pt>
                <c:pt idx="3">
                  <c:v>2</c:v>
                </c:pt>
              </c:numCache>
            </c:numRef>
          </c:val>
          <c:extLst>
            <c:ext xmlns:c16="http://schemas.microsoft.com/office/drawing/2014/chart" uri="{C3380CC4-5D6E-409C-BE32-E72D297353CC}">
              <c16:uniqueId val="{00000008-AA97-4B9B-BB29-3C5F3488F125}"/>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930-49E7-8E65-98A8C6C5470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930-49E7-8E65-98A8C6C5470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930-49E7-8E65-98A8C6C5470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930-49E7-8E65-98A8C6C54708}"/>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930-49E7-8E65-98A8C6C54708}"/>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E930-49E7-8E65-98A8C6C54708}"/>
              </c:ext>
            </c:extLst>
          </c:dPt>
          <c:dLbls>
            <c:dLbl>
              <c:idx val="2"/>
              <c:layout>
                <c:manualLayout>
                  <c:x val="-0.16603761440856529"/>
                  <c:y val="7.3005914293357579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15326549022329092"/>
                      <c:h val="0.19225520392743783"/>
                    </c:manualLayout>
                  </c15:layout>
                </c:ext>
                <c:ext xmlns:c16="http://schemas.microsoft.com/office/drawing/2014/chart" uri="{C3380CC4-5D6E-409C-BE32-E72D297353CC}">
                  <c16:uniqueId val="{00000005-E930-49E7-8E65-98A8C6C54708}"/>
                </c:ext>
              </c:extLst>
            </c:dLbl>
            <c:dLbl>
              <c:idx val="3"/>
              <c:layout>
                <c:manualLayout>
                  <c:x val="-0.11929176560034514"/>
                  <c:y val="-0.144315897736228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930-49E7-8E65-98A8C6C54708}"/>
                </c:ext>
              </c:extLst>
            </c:dLbl>
            <c:dLbl>
              <c:idx val="4"/>
              <c:layout>
                <c:manualLayout>
                  <c:x val="0.14912485807354123"/>
                  <c:y val="-0.22436853350107369"/>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930-49E7-8E65-98A8C6C54708}"/>
                </c:ext>
              </c:extLst>
            </c:dLbl>
            <c:dLbl>
              <c:idx val="5"/>
              <c:layout>
                <c:manualLayout>
                  <c:x val="0.11426060463437029"/>
                  <c:y val="0.21446362854188808"/>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E930-49E7-8E65-98A8C6C5470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'資料 スライド５の表とグラフ'!$A$54:$A$59</c:f>
              <c:strCache>
                <c:ptCount val="6"/>
                <c:pt idx="0">
                  <c:v>1月-3月</c:v>
                </c:pt>
                <c:pt idx="1">
                  <c:v>4月-6月</c:v>
                </c:pt>
                <c:pt idx="2">
                  <c:v>7月-9月</c:v>
                </c:pt>
                <c:pt idx="3">
                  <c:v>10月-12月</c:v>
                </c:pt>
                <c:pt idx="4">
                  <c:v>いつでも可</c:v>
                </c:pt>
                <c:pt idx="5">
                  <c:v>わからない</c:v>
                </c:pt>
              </c:strCache>
            </c:strRef>
          </c:cat>
          <c:val>
            <c:numRef>
              <c:f>'資料 スライド５の表とグラフ'!$B$54:$B$59</c:f>
              <c:numCache>
                <c:formatCode>General</c:formatCode>
                <c:ptCount val="6"/>
                <c:pt idx="0">
                  <c:v>2</c:v>
                </c:pt>
                <c:pt idx="1">
                  <c:v>3</c:v>
                </c:pt>
                <c:pt idx="2">
                  <c:v>11</c:v>
                </c:pt>
                <c:pt idx="3">
                  <c:v>6</c:v>
                </c:pt>
                <c:pt idx="4">
                  <c:v>21</c:v>
                </c:pt>
                <c:pt idx="5">
                  <c:v>9</c:v>
                </c:pt>
              </c:numCache>
            </c:numRef>
          </c:val>
          <c:extLst>
            <c:ext xmlns:c16="http://schemas.microsoft.com/office/drawing/2014/chart" uri="{C3380CC4-5D6E-409C-BE32-E72D297353CC}">
              <c16:uniqueId val="{0000000C-E930-49E7-8E65-98A8C6C54708}"/>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01D-4E01-BB2C-B3CE0D13222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01D-4E01-BB2C-B3CE0D13222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01D-4E01-BB2C-B3CE0D13222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01D-4E01-BB2C-B3CE0D13222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A01D-4E01-BB2C-B3CE0D13222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A01D-4E01-BB2C-B3CE0D132221}"/>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A01D-4E01-BB2C-B3CE0D132221}"/>
              </c:ext>
            </c:extLst>
          </c:dPt>
          <c:dLbls>
            <c:dLbl>
              <c:idx val="1"/>
              <c:layout>
                <c:manualLayout>
                  <c:x val="-0.20932504454208881"/>
                  <c:y val="-2.9558894737799508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A01D-4E01-BB2C-B3CE0D132221}"/>
                </c:ext>
              </c:extLst>
            </c:dLbl>
            <c:dLbl>
              <c:idx val="2"/>
              <c:layout>
                <c:manualLayout>
                  <c:x val="0.28660428201034827"/>
                  <c:y val="-5.0420506548190854E-3"/>
                </c:manualLayout>
              </c:layout>
              <c:showLegendKey val="0"/>
              <c:showVal val="0"/>
              <c:showCatName val="1"/>
              <c:showSerName val="0"/>
              <c:showPercent val="1"/>
              <c:showBubbleSize val="0"/>
              <c:extLst>
                <c:ext xmlns:c15="http://schemas.microsoft.com/office/drawing/2012/chart" uri="{CE6537A1-D6FC-4f65-9D91-7224C49458BB}">
                  <c15:layout>
                    <c:manualLayout>
                      <c:w val="0.23454484727029815"/>
                      <c:h val="0.20563632095533679"/>
                    </c:manualLayout>
                  </c15:layout>
                </c:ext>
                <c:ext xmlns:c16="http://schemas.microsoft.com/office/drawing/2014/chart" uri="{C3380CC4-5D6E-409C-BE32-E72D297353CC}">
                  <c16:uniqueId val="{00000005-A01D-4E01-BB2C-B3CE0D132221}"/>
                </c:ext>
              </c:extLst>
            </c:dLbl>
            <c:dLbl>
              <c:idx val="3"/>
              <c:showLegendKey val="0"/>
              <c:showVal val="0"/>
              <c:showCatName val="1"/>
              <c:showSerName val="0"/>
              <c:showPercent val="1"/>
              <c:showBubbleSize val="0"/>
              <c:extLst>
                <c:ext xmlns:c15="http://schemas.microsoft.com/office/drawing/2012/chart" uri="{CE6537A1-D6FC-4f65-9D91-7224C49458BB}">
                  <c15:layout>
                    <c:manualLayout>
                      <c:w val="0.21813658132906799"/>
                      <c:h val="0.20214328839672185"/>
                    </c:manualLayout>
                  </c15:layout>
                </c:ext>
                <c:ext xmlns:c16="http://schemas.microsoft.com/office/drawing/2014/chart" uri="{C3380CC4-5D6E-409C-BE32-E72D297353CC}">
                  <c16:uniqueId val="{00000007-A01D-4E01-BB2C-B3CE0D132221}"/>
                </c:ext>
              </c:extLst>
            </c:dLbl>
            <c:dLbl>
              <c:idx val="4"/>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6="http://schemas.microsoft.com/office/drawing/2014/chart" uri="{C3380CC4-5D6E-409C-BE32-E72D297353CC}">
                  <c16:uniqueId val="{00000009-A01D-4E01-BB2C-B3CE0D132221}"/>
                </c:ext>
              </c:extLst>
            </c:dLbl>
            <c:dLbl>
              <c:idx val="5"/>
              <c:layout>
                <c:manualLayout>
                  <c:x val="0.17240940535410831"/>
                  <c:y val="0.18681205882327465"/>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A01D-4E01-BB2C-B3CE0D132221}"/>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'資料 スライド５の表とグラフ'!$A$70:$A$76</c:f>
              <c:strCache>
                <c:ptCount val="7"/>
                <c:pt idx="0">
                  <c:v>A.1週間以下</c:v>
                </c:pt>
                <c:pt idx="1">
                  <c:v>B.1週間～2週間</c:v>
                </c:pt>
                <c:pt idx="2">
                  <c:v>C.3週間～1ヶ月</c:v>
                </c:pt>
                <c:pt idx="3">
                  <c:v>D.1ヶ月～3ヶ月</c:v>
                </c:pt>
                <c:pt idx="4">
                  <c:v>E.3ヶ月以上</c:v>
                </c:pt>
                <c:pt idx="5">
                  <c:v>F.わからない</c:v>
                </c:pt>
                <c:pt idx="6">
                  <c:v>未回答</c:v>
                </c:pt>
              </c:strCache>
            </c:strRef>
          </c:cat>
          <c:val>
            <c:numRef>
              <c:f>'資料 スライド５の表とグラフ'!$B$70:$B$76</c:f>
              <c:numCache>
                <c:formatCode>General</c:formatCode>
                <c:ptCount val="7"/>
                <c:pt idx="0">
                  <c:v>7</c:v>
                </c:pt>
                <c:pt idx="1">
                  <c:v>16</c:v>
                </c:pt>
                <c:pt idx="2">
                  <c:v>4</c:v>
                </c:pt>
                <c:pt idx="3">
                  <c:v>5</c:v>
                </c:pt>
                <c:pt idx="4">
                  <c:v>7</c:v>
                </c:pt>
                <c:pt idx="5">
                  <c:v>11</c:v>
                </c:pt>
                <c:pt idx="6">
                  <c:v>2</c:v>
                </c:pt>
              </c:numCache>
            </c:numRef>
          </c:val>
          <c:extLst>
            <c:ext xmlns:c16="http://schemas.microsoft.com/office/drawing/2014/chart" uri="{C3380CC4-5D6E-409C-BE32-E72D297353CC}">
              <c16:uniqueId val="{0000000E-A01D-4E01-BB2C-B3CE0D132221}"/>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2D9-4FF3-BF5B-A02759C9A3C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2D9-4FF3-BF5B-A02759C9A3C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2D9-4FF3-BF5B-A02759C9A3C3}"/>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2D9-4FF3-BF5B-A02759C9A3C3}"/>
              </c:ext>
            </c:extLst>
          </c:dPt>
          <c:dLbls>
            <c:dLbl>
              <c:idx val="0"/>
              <c:layout>
                <c:manualLayout>
                  <c:x val="-0.15592192623816473"/>
                  <c:y val="8.774229312472813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2D9-4FF3-BF5B-A02759C9A3C3}"/>
                </c:ext>
              </c:extLst>
            </c:dLbl>
            <c:dLbl>
              <c:idx val="1"/>
              <c:layout>
                <c:manualLayout>
                  <c:x val="0.13595865294029927"/>
                  <c:y val="-0.18782778754239357"/>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2D9-4FF3-BF5B-A02759C9A3C3}"/>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'資料 スライド５の表とグラフ'!$A$85:$A$88</c:f>
              <c:strCache>
                <c:ptCount val="4"/>
                <c:pt idx="0">
                  <c:v>1名</c:v>
                </c:pt>
                <c:pt idx="1">
                  <c:v>2～3名</c:v>
                </c:pt>
                <c:pt idx="2">
                  <c:v>4～5名</c:v>
                </c:pt>
                <c:pt idx="3">
                  <c:v>未回答</c:v>
                </c:pt>
              </c:strCache>
            </c:strRef>
          </c:cat>
          <c:val>
            <c:numRef>
              <c:f>'資料 スライド５の表とグラフ'!$B$85:$B$88</c:f>
              <c:numCache>
                <c:formatCode>General</c:formatCode>
                <c:ptCount val="4"/>
                <c:pt idx="0">
                  <c:v>19</c:v>
                </c:pt>
                <c:pt idx="1">
                  <c:v>29</c:v>
                </c:pt>
                <c:pt idx="2">
                  <c:v>2</c:v>
                </c:pt>
                <c:pt idx="3">
                  <c:v>2</c:v>
                </c:pt>
              </c:numCache>
            </c:numRef>
          </c:val>
          <c:extLst>
            <c:ext xmlns:c16="http://schemas.microsoft.com/office/drawing/2014/chart" uri="{C3380CC4-5D6E-409C-BE32-E72D297353CC}">
              <c16:uniqueId val="{00000008-02D9-4FF3-BF5B-A02759C9A3C3}"/>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065141578751118E-2"/>
          <c:y val="5.177994407154466E-2"/>
          <c:w val="0.79572873028754398"/>
          <c:h val="0.92448758156233057"/>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9E9-4369-8D0F-A16CA5F6440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9E9-4369-8D0F-A16CA5F6440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9E9-4369-8D0F-A16CA5F6440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9E9-4369-8D0F-A16CA5F6440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9E9-4369-8D0F-A16CA5F64404}"/>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9E9-4369-8D0F-A16CA5F64404}"/>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D9E9-4369-8D0F-A16CA5F64404}"/>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D9E9-4369-8D0F-A16CA5F64404}"/>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D9E9-4369-8D0F-A16CA5F64404}"/>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13-D9E9-4369-8D0F-A16CA5F64404}"/>
              </c:ext>
            </c:extLst>
          </c:dPt>
          <c:dPt>
            <c:idx val="10"/>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15-D9E9-4369-8D0F-A16CA5F64404}"/>
              </c:ext>
            </c:extLst>
          </c:dPt>
          <c:dPt>
            <c:idx val="11"/>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17-D9E9-4369-8D0F-A16CA5F64404}"/>
              </c:ext>
            </c:extLst>
          </c:dPt>
          <c:dLbls>
            <c:dLbl>
              <c:idx val="0"/>
              <c:layout>
                <c:manualLayout>
                  <c:x val="-0.16242698074996892"/>
                  <c:y val="0.2142712798985518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9E9-4369-8D0F-A16CA5F64404}"/>
                </c:ext>
              </c:extLst>
            </c:dLbl>
            <c:dLbl>
              <c:idx val="1"/>
              <c:layout>
                <c:manualLayout>
                  <c:x val="-0.21810321759919285"/>
                  <c:y val="-0.1564693861331766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D9E9-4369-8D0F-A16CA5F64404}"/>
                </c:ext>
              </c:extLst>
            </c:dLbl>
            <c:dLbl>
              <c:idx val="2"/>
              <c:layout>
                <c:manualLayout>
                  <c:x val="0.17166582589432589"/>
                  <c:y val="-0.18521101723675609"/>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9E9-4369-8D0F-A16CA5F64404}"/>
                </c:ext>
              </c:extLst>
            </c:dLbl>
            <c:dLbl>
              <c:idx val="3"/>
              <c:layout>
                <c:manualLayout>
                  <c:x val="0.16978585894033441"/>
                  <c:y val="-8.200082264207599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D9E9-4369-8D0F-A16CA5F64404}"/>
                </c:ext>
              </c:extLst>
            </c:dLbl>
            <c:dLbl>
              <c:idx val="5"/>
              <c:layout>
                <c:manualLayout>
                  <c:x val="5.8108335343875887E-4"/>
                  <c:y val="3.5271742611776631E-2"/>
                </c:manualLayout>
              </c:layout>
              <c:tx>
                <c:rich>
                  <a:bodyPr/>
                  <a:lstStyle/>
                  <a:p>
                    <a:fld id="{482DCA1C-2DDD-456F-BBE2-8C4916DCA278}" type="CATEGORYNAME">
                      <a:rPr lang="ja-JP" altLang="en-US">
                        <a:solidFill>
                          <a:sysClr val="windowText" lastClr="000000"/>
                        </a:solidFill>
                      </a:rPr>
                      <a:pPr/>
                      <a:t>[分類名]</a:t>
                    </a:fld>
                    <a:r>
                      <a:rPr lang="ja-JP" altLang="en-US" baseline="0"/>
                      <a:t>
</a:t>
                    </a:r>
                    <a:fld id="{1651AC56-0999-4931-917A-DE27F7C8F399}" type="PERCENTAGE">
                      <a:rPr lang="en-US" altLang="ja-JP" baseline="0">
                        <a:solidFill>
                          <a:sysClr val="windowText" lastClr="000000"/>
                        </a:solidFill>
                      </a:rPr>
                      <a:pPr/>
                      <a:t>[パーセンテージ]</a:t>
                    </a:fld>
                    <a:endParaRPr lang="ja-JP" altLang="en-US"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D9E9-4369-8D0F-A16CA5F64404}"/>
                </c:ext>
              </c:extLst>
            </c:dLbl>
            <c:dLbl>
              <c:idx val="6"/>
              <c:delete val="1"/>
              <c:extLst>
                <c:ext xmlns:c15="http://schemas.microsoft.com/office/drawing/2012/chart" uri="{CE6537A1-D6FC-4f65-9D91-7224C49458BB}"/>
                <c:ext xmlns:c16="http://schemas.microsoft.com/office/drawing/2014/chart" uri="{C3380CC4-5D6E-409C-BE32-E72D297353CC}">
                  <c16:uniqueId val="{0000000D-D9E9-4369-8D0F-A16CA5F64404}"/>
                </c:ext>
              </c:extLst>
            </c:dLbl>
            <c:dLbl>
              <c:idx val="7"/>
              <c:layout>
                <c:manualLayout>
                  <c:x val="8.5056916631938038E-4"/>
                  <c:y val="3.7999015839622393E-3"/>
                </c:manualLayout>
              </c:layout>
              <c:tx>
                <c:rich>
                  <a:bodyPr/>
                  <a:lstStyle/>
                  <a:p>
                    <a:fld id="{6F50ACA8-A3A5-4BF8-8E92-F1A895162F70}" type="CATEGORYNAME">
                      <a:rPr lang="ja-JP" altLang="en-US">
                        <a:solidFill>
                          <a:sysClr val="windowText" lastClr="000000"/>
                        </a:solidFill>
                      </a:rPr>
                      <a:pPr/>
                      <a:t>[分類名]</a:t>
                    </a:fld>
                    <a:r>
                      <a:rPr lang="ja-JP" altLang="en-US" baseline="0">
                        <a:solidFill>
                          <a:sysClr val="windowText" lastClr="000000"/>
                        </a:solidFill>
                      </a:rPr>
                      <a:t>
</a:t>
                    </a:r>
                    <a:fld id="{38F0FFCD-3801-455A-8032-F51BD8142325}" type="PERCENTAGE">
                      <a:rPr lang="en-US" altLang="ja-JP" baseline="0">
                        <a:solidFill>
                          <a:sysClr val="windowText" lastClr="000000"/>
                        </a:solidFill>
                      </a:rPr>
                      <a:pPr/>
                      <a:t>[パーセンテージ]</a:t>
                    </a:fld>
                    <a:endParaRPr lang="ja-JP" altLang="en-US" baseline="0">
                      <a:solidFill>
                        <a:sysClr val="windowText" lastClr="000000"/>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D9E9-4369-8D0F-A16CA5F64404}"/>
                </c:ext>
              </c:extLst>
            </c:dLbl>
            <c:dLbl>
              <c:idx val="8"/>
              <c:layout>
                <c:manualLayout>
                  <c:x val="4.8399242573786911E-3"/>
                  <c:y val="-6.5899466971251078E-3"/>
                </c:manualLayout>
              </c:layout>
              <c:tx>
                <c:rich>
                  <a:bodyPr/>
                  <a:lstStyle/>
                  <a:p>
                    <a:fld id="{69642182-D11A-487B-AEB5-A10EDE27CD36}" type="CATEGORYNAME">
                      <a:rPr lang="ja-JP" altLang="en-US">
                        <a:solidFill>
                          <a:sysClr val="windowText" lastClr="000000"/>
                        </a:solidFill>
                      </a:rPr>
                      <a:pPr/>
                      <a:t>[分類名]</a:t>
                    </a:fld>
                    <a:r>
                      <a:rPr lang="ja-JP" altLang="en-US" baseline="0">
                        <a:solidFill>
                          <a:sysClr val="windowText" lastClr="000000"/>
                        </a:solidFill>
                      </a:rPr>
                      <a:t>
</a:t>
                    </a:r>
                    <a:fld id="{4EC4A5D7-ACB9-499D-93EF-DC33C21C013E}" type="PERCENTAGE">
                      <a:rPr lang="en-US" altLang="ja-JP" baseline="0">
                        <a:solidFill>
                          <a:sysClr val="windowText" lastClr="000000"/>
                        </a:solidFill>
                      </a:rPr>
                      <a:pPr/>
                      <a:t>[パーセンテージ]</a:t>
                    </a:fld>
                    <a:endParaRPr lang="ja-JP" altLang="en-US" baseline="0">
                      <a:solidFill>
                        <a:sysClr val="windowText" lastClr="000000"/>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D9E9-4369-8D0F-A16CA5F64404}"/>
                </c:ext>
              </c:extLst>
            </c:dLbl>
            <c:dLbl>
              <c:idx val="9"/>
              <c:layout>
                <c:manualLayout>
                  <c:x val="8.50149791785587E-2"/>
                  <c:y val="-1.3525440687036705E-2"/>
                </c:manualLayout>
              </c:layout>
              <c:tx>
                <c:rich>
                  <a:bodyPr/>
                  <a:lstStyle/>
                  <a:p>
                    <a:fld id="{AB2006E7-B81B-44F4-BCDA-B8B76B5A4FF6}" type="CATEGORYNAME">
                      <a:rPr lang="ja-JP" altLang="en-US">
                        <a:solidFill>
                          <a:sysClr val="windowText" lastClr="000000"/>
                        </a:solidFill>
                      </a:rPr>
                      <a:pPr/>
                      <a:t>[分類名]</a:t>
                    </a:fld>
                    <a:r>
                      <a:rPr lang="ja-JP" altLang="en-US" baseline="0">
                        <a:solidFill>
                          <a:sysClr val="windowText" lastClr="000000"/>
                        </a:solidFill>
                      </a:rPr>
                      <a:t>
</a:t>
                    </a:r>
                    <a:fld id="{DE5128DD-3BA3-43ED-808A-B8AC4542F2F5}" type="PERCENTAGE">
                      <a:rPr lang="en-US" altLang="ja-JP" baseline="0">
                        <a:solidFill>
                          <a:sysClr val="windowText" lastClr="000000"/>
                        </a:solidFill>
                      </a:rPr>
                      <a:pPr/>
                      <a:t>[パーセンテージ]</a:t>
                    </a:fld>
                    <a:endParaRPr lang="ja-JP" altLang="en-US" baseline="0">
                      <a:solidFill>
                        <a:sysClr val="windowText" lastClr="000000"/>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25178029388816314"/>
                      <c:h val="7.4614267616120458E-2"/>
                    </c:manualLayout>
                  </c15:layout>
                  <c15:dlblFieldTable/>
                  <c15:showDataLabelsRange val="0"/>
                </c:ext>
                <c:ext xmlns:c16="http://schemas.microsoft.com/office/drawing/2014/chart" uri="{C3380CC4-5D6E-409C-BE32-E72D297353CC}">
                  <c16:uniqueId val="{00000013-D9E9-4369-8D0F-A16CA5F64404}"/>
                </c:ext>
              </c:extLst>
            </c:dLbl>
            <c:dLbl>
              <c:idx val="10"/>
              <c:layout>
                <c:manualLayout>
                  <c:x val="0.13703126942001337"/>
                  <c:y val="1.3569372752853688E-3"/>
                </c:manualLayout>
              </c:layout>
              <c:tx>
                <c:rich>
                  <a:bodyPr/>
                  <a:lstStyle/>
                  <a:p>
                    <a:fld id="{0D38A564-1F48-4D51-A40E-7A3859A9FEC2}" type="CATEGORYNAME">
                      <a:rPr lang="ja-JP" altLang="en-US">
                        <a:solidFill>
                          <a:sysClr val="windowText" lastClr="000000"/>
                        </a:solidFill>
                      </a:rPr>
                      <a:pPr/>
                      <a:t>[分類名]</a:t>
                    </a:fld>
                    <a:r>
                      <a:rPr lang="ja-JP" altLang="en-US" baseline="0">
                        <a:solidFill>
                          <a:sysClr val="windowText" lastClr="000000"/>
                        </a:solidFill>
                      </a:rPr>
                      <a:t>
</a:t>
                    </a:r>
                    <a:fld id="{F42CAC47-E427-4967-9ED8-A805A089C2AF}" type="PERCENTAGE">
                      <a:rPr lang="en-US" altLang="ja-JP" baseline="0">
                        <a:solidFill>
                          <a:sysClr val="windowText" lastClr="000000"/>
                        </a:solidFill>
                      </a:rPr>
                      <a:pPr/>
                      <a:t>[パーセンテージ]</a:t>
                    </a:fld>
                    <a:endParaRPr lang="ja-JP" altLang="en-US" baseline="0">
                      <a:solidFill>
                        <a:sysClr val="windowText" lastClr="000000"/>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D9E9-4369-8D0F-A16CA5F64404}"/>
                </c:ext>
              </c:extLst>
            </c:dLbl>
            <c:dLbl>
              <c:idx val="11"/>
              <c:delete val="1"/>
              <c:extLst>
                <c:ext xmlns:c15="http://schemas.microsoft.com/office/drawing/2012/chart" uri="{CE6537A1-D6FC-4f65-9D91-7224C49458BB}"/>
                <c:ext xmlns:c16="http://schemas.microsoft.com/office/drawing/2014/chart" uri="{C3380CC4-5D6E-409C-BE32-E72D297353CC}">
                  <c16:uniqueId val="{00000017-D9E9-4369-8D0F-A16CA5F64404}"/>
                </c:ext>
              </c:extLst>
            </c:dLbl>
            <c:spPr>
              <a:noFill/>
              <a:ln w="6350">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統計情報_熊本県とJICAの連携にかかるアンケート_20191!$B$158:$B$169</c:f>
              <c:strCache>
                <c:ptCount val="12"/>
                <c:pt idx="0">
                  <c:v>専門分野における高度な教育</c:v>
                </c:pt>
                <c:pt idx="1">
                  <c:v>実践に役立つ教育</c:v>
                </c:pt>
                <c:pt idx="2">
                  <c:v>熊本が抱える課題の研究</c:v>
                </c:pt>
                <c:pt idx="3">
                  <c:v>語学教育</c:v>
                </c:pt>
                <c:pt idx="4">
                  <c:v>論理的思考能力の向上</c:v>
                </c:pt>
                <c:pt idx="5">
                  <c:v>県内企業におけるインターンシップ等の経験</c:v>
                </c:pt>
                <c:pt idx="6">
                  <c:v>できるだけ短期の修士号取得</c:v>
                </c:pt>
                <c:pt idx="7">
                  <c:v>入学金・授業料減免等資金面の優遇</c:v>
                </c:pt>
                <c:pt idx="8">
                  <c:v>特に期待することはない</c:v>
                </c:pt>
                <c:pt idx="9">
                  <c:v>そもそも修士号は必要ない</c:v>
                </c:pt>
                <c:pt idx="10">
                  <c:v>その他</c:v>
                </c:pt>
                <c:pt idx="11">
                  <c:v>未回答者</c:v>
                </c:pt>
              </c:strCache>
            </c:strRef>
          </c:cat>
          <c:val>
            <c:numRef>
              <c:f>統計情報_熊本県とJICAの連携にかかるアンケート_20191!$E$158:$E$169</c:f>
              <c:numCache>
                <c:formatCode>General</c:formatCode>
                <c:ptCount val="12"/>
                <c:pt idx="0">
                  <c:v>48</c:v>
                </c:pt>
                <c:pt idx="1">
                  <c:v>108</c:v>
                </c:pt>
                <c:pt idx="2">
                  <c:v>35</c:v>
                </c:pt>
                <c:pt idx="3">
                  <c:v>22</c:v>
                </c:pt>
                <c:pt idx="4">
                  <c:v>20</c:v>
                </c:pt>
                <c:pt idx="5">
                  <c:v>9</c:v>
                </c:pt>
                <c:pt idx="6">
                  <c:v>1</c:v>
                </c:pt>
                <c:pt idx="7">
                  <c:v>14</c:v>
                </c:pt>
                <c:pt idx="8">
                  <c:v>15</c:v>
                </c:pt>
                <c:pt idx="9">
                  <c:v>19</c:v>
                </c:pt>
                <c:pt idx="10">
                  <c:v>2</c:v>
                </c:pt>
                <c:pt idx="11">
                  <c:v>0</c:v>
                </c:pt>
              </c:numCache>
            </c:numRef>
          </c:val>
          <c:extLst>
            <c:ext xmlns:c16="http://schemas.microsoft.com/office/drawing/2014/chart" uri="{C3380CC4-5D6E-409C-BE32-E72D297353CC}">
              <c16:uniqueId val="{00000018-D9E9-4369-8D0F-A16CA5F64404}"/>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3B7-4D04-AF4A-55FE91033F74}"/>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23B7-4D04-AF4A-55FE91033F74}"/>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23B7-4D04-AF4A-55FE91033F74}"/>
              </c:ext>
            </c:extLst>
          </c:dPt>
          <c:dPt>
            <c:idx val="3"/>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7-23B7-4D04-AF4A-55FE91033F74}"/>
              </c:ext>
            </c:extLst>
          </c:dPt>
          <c:dPt>
            <c:idx val="4"/>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9-23B7-4D04-AF4A-55FE91033F74}"/>
              </c:ext>
            </c:extLst>
          </c:dPt>
          <c:dPt>
            <c:idx val="5"/>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B-23B7-4D04-AF4A-55FE91033F74}"/>
              </c:ext>
            </c:extLst>
          </c:dPt>
          <c:dPt>
            <c:idx val="6"/>
            <c:bubble3D val="0"/>
            <c:spPr>
              <a:solidFill>
                <a:schemeClr val="accent1">
                  <a:lumMod val="80000"/>
                  <a:lumOff val="20000"/>
                </a:schemeClr>
              </a:solidFill>
              <a:ln w="19050">
                <a:solidFill>
                  <a:schemeClr val="lt1"/>
                </a:solidFill>
              </a:ln>
              <a:effectLst/>
            </c:spPr>
            <c:extLst>
              <c:ext xmlns:c16="http://schemas.microsoft.com/office/drawing/2014/chart" uri="{C3380CC4-5D6E-409C-BE32-E72D297353CC}">
                <c16:uniqueId val="{0000000D-23B7-4D04-AF4A-55FE91033F74}"/>
              </c:ext>
            </c:extLst>
          </c:dPt>
          <c:dPt>
            <c:idx val="7"/>
            <c:bubble3D val="0"/>
            <c:spPr>
              <a:solidFill>
                <a:schemeClr val="accent3">
                  <a:lumMod val="80000"/>
                  <a:lumOff val="20000"/>
                </a:schemeClr>
              </a:solidFill>
              <a:ln w="19050">
                <a:solidFill>
                  <a:schemeClr val="lt1"/>
                </a:solidFill>
              </a:ln>
              <a:effectLst/>
            </c:spPr>
            <c:extLst>
              <c:ext xmlns:c16="http://schemas.microsoft.com/office/drawing/2014/chart" uri="{C3380CC4-5D6E-409C-BE32-E72D297353CC}">
                <c16:uniqueId val="{0000000F-23B7-4D04-AF4A-55FE91033F74}"/>
              </c:ext>
            </c:extLst>
          </c:dPt>
          <c:dPt>
            <c:idx val="8"/>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11-23B7-4D04-AF4A-55FE91033F74}"/>
              </c:ext>
            </c:extLst>
          </c:dPt>
          <c:dLbls>
            <c:dLbl>
              <c:idx val="0"/>
              <c:layout>
                <c:manualLayout>
                  <c:x val="-0.21000653019194382"/>
                  <c:y val="0.14871962744661399"/>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23B7-4D04-AF4A-55FE91033F74}"/>
                </c:ext>
              </c:extLst>
            </c:dLbl>
            <c:dLbl>
              <c:idx val="1"/>
              <c:layout>
                <c:manualLayout>
                  <c:x val="-0.17442885164170738"/>
                  <c:y val="-0.20344914330839273"/>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3-23B7-4D04-AF4A-55FE91033F74}"/>
                </c:ext>
              </c:extLst>
            </c:dLbl>
            <c:dLbl>
              <c:idx val="2"/>
              <c:layout>
                <c:manualLayout>
                  <c:x val="0.10574726879134241"/>
                  <c:y val="-0.19291071589050776"/>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23B7-4D04-AF4A-55FE91033F74}"/>
                </c:ext>
              </c:extLst>
            </c:dLbl>
            <c:dLbl>
              <c:idx val="3"/>
              <c:layout>
                <c:manualLayout>
                  <c:x val="0.17577962154099142"/>
                  <c:y val="-6.0141472405879054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7-23B7-4D04-AF4A-55FE91033F74}"/>
                </c:ext>
              </c:extLst>
            </c:dLbl>
            <c:dLbl>
              <c:idx val="4"/>
              <c:layout>
                <c:manualLayout>
                  <c:x val="-3.7526085773736458E-2"/>
                  <c:y val="4.4838574275178594E-2"/>
                </c:manualLayout>
              </c:layou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9-23B7-4D04-AF4A-55FE91033F74}"/>
                </c:ext>
              </c:extLst>
            </c:dLbl>
            <c:dLbl>
              <c:idx val="5"/>
              <c:layout>
                <c:manualLayout>
                  <c:x val="0"/>
                  <c:y val="8.4877307931484888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2511056594793982"/>
                      <c:h val="0.22001525236969346"/>
                    </c:manualLayout>
                  </c15:layout>
                </c:ext>
                <c:ext xmlns:c16="http://schemas.microsoft.com/office/drawing/2014/chart" uri="{C3380CC4-5D6E-409C-BE32-E72D297353CC}">
                  <c16:uniqueId val="{0000000B-23B7-4D04-AF4A-55FE91033F74}"/>
                </c:ext>
              </c:extLst>
            </c:dLbl>
            <c:dLbl>
              <c:idx val="6"/>
              <c:layout>
                <c:manualLayout>
                  <c:x val="3.2429736534446002E-2"/>
                  <c:y val="3.6458432961576373E-2"/>
                </c:manualLayout>
              </c:layou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D-23B7-4D04-AF4A-55FE91033F74}"/>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'資料 スライド２の表とグラフ'!$A$19:$A$27</c:f>
              <c:strCache>
                <c:ptCount val="9"/>
                <c:pt idx="0">
                  <c:v>施設園芸</c:v>
                </c:pt>
                <c:pt idx="1">
                  <c:v>その他</c:v>
                </c:pt>
                <c:pt idx="2">
                  <c:v>露地</c:v>
                </c:pt>
                <c:pt idx="3">
                  <c:v>鶏卵</c:v>
                </c:pt>
                <c:pt idx="4">
                  <c:v>乳牛</c:v>
                </c:pt>
                <c:pt idx="5">
                  <c:v>その他（もやし製造）</c:v>
                </c:pt>
                <c:pt idx="6">
                  <c:v>鶏</c:v>
                </c:pt>
                <c:pt idx="7">
                  <c:v>加工（耕種）</c:v>
                </c:pt>
                <c:pt idx="8">
                  <c:v>土地利用</c:v>
                </c:pt>
              </c:strCache>
            </c:strRef>
          </c:cat>
          <c:val>
            <c:numRef>
              <c:f>'資料 スライド２の表とグラフ'!$B$19:$B$27</c:f>
              <c:numCache>
                <c:formatCode>General</c:formatCode>
                <c:ptCount val="9"/>
                <c:pt idx="0">
                  <c:v>6</c:v>
                </c:pt>
                <c:pt idx="1">
                  <c:v>4</c:v>
                </c:pt>
                <c:pt idx="2">
                  <c:v>3</c:v>
                </c:pt>
                <c:pt idx="3">
                  <c:v>2</c:v>
                </c:pt>
                <c:pt idx="4">
                  <c:v>1</c:v>
                </c:pt>
                <c:pt idx="5">
                  <c:v>1</c:v>
                </c:pt>
                <c:pt idx="6">
                  <c:v>1</c:v>
                </c:pt>
                <c:pt idx="7">
                  <c:v>1</c:v>
                </c:pt>
                <c:pt idx="8">
                  <c:v>1</c:v>
                </c:pt>
              </c:numCache>
            </c:numRef>
          </c:val>
          <c:extLst>
            <c:ext xmlns:c16="http://schemas.microsoft.com/office/drawing/2014/chart" uri="{C3380CC4-5D6E-409C-BE32-E72D297353CC}">
              <c16:uniqueId val="{00000012-23B7-4D04-AF4A-55FE91033F74}"/>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588807126005609"/>
          <c:y val="6.8145294352794095E-2"/>
          <c:w val="0.48101899353230904"/>
          <c:h val="0.7898853424122181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C9E-4937-92E3-D906D2C7D7F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C9E-4937-92E3-D906D2C7D7F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C9E-4937-92E3-D906D2C7D7F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DC9E-4937-92E3-D906D2C7D7F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DC9E-4937-92E3-D906D2C7D7F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DC9E-4937-92E3-D906D2C7D7F7}"/>
              </c:ext>
            </c:extLst>
          </c:dPt>
          <c:dLbls>
            <c:dLbl>
              <c:idx val="0"/>
              <c:layout>
                <c:manualLayout>
                  <c:x val="-0.12889834402457698"/>
                  <c:y val="9.4625211654298838E-2"/>
                </c:manualLayout>
              </c:layout>
              <c:tx>
                <c:rich>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fld id="{53ED666B-2900-470A-BBFF-F1EF472D9D00}" type="CATEGORYNAME">
                      <a:rPr lang="ja-JP" altLang="en-US">
                        <a:solidFill>
                          <a:schemeClr val="tx1"/>
                        </a:solidFill>
                      </a:rPr>
                      <a:pPr>
                        <a:defRPr b="1">
                          <a:solidFill>
                            <a:schemeClr val="bg1"/>
                          </a:solidFill>
                        </a:defRPr>
                      </a:pPr>
                      <a:t>[分類名]</a:t>
                    </a:fld>
                    <a:r>
                      <a:rPr lang="ja-JP" altLang="en-US" baseline="0" dirty="0">
                        <a:solidFill>
                          <a:schemeClr val="tx1"/>
                        </a:solidFill>
                      </a:rPr>
                      <a:t>
</a:t>
                    </a:r>
                    <a:fld id="{25D5E7E5-712D-468A-8F13-74B287DFBAD8}" type="PERCENTAGE">
                      <a:rPr lang="en-US" altLang="ja-JP" baseline="0">
                        <a:solidFill>
                          <a:schemeClr val="tx1"/>
                        </a:solidFill>
                      </a:rPr>
                      <a:pPr>
                        <a:defRPr b="1">
                          <a:solidFill>
                            <a:schemeClr val="bg1"/>
                          </a:solidFill>
                        </a:defRPr>
                      </a:pPr>
                      <a:t>[パーセンテージ]</a:t>
                    </a:fld>
                    <a:endParaRPr lang="ja-JP" altLang="en-US" baseline="0" dirty="0">
                      <a:solidFill>
                        <a:schemeClr val="tx1"/>
                      </a:solidFill>
                    </a:endParaRPr>
                  </a:p>
                </c:rich>
              </c:tx>
              <c:numFmt formatCode="0.0%" sourceLinked="0"/>
              <c:spPr>
                <a:xfrm>
                  <a:off x="2569773" y="400783"/>
                  <a:ext cx="1212554" cy="1024387"/>
                </a:xfrm>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gd name="adj1" fmla="val -19086"/>
                        <a:gd name="adj2" fmla="val -32999"/>
                      </a:avLst>
                    </a:prstGeom>
                    <a:noFill/>
                    <a:ln>
                      <a:noFill/>
                    </a:ln>
                  </c15:spPr>
                  <c15:layout>
                    <c:manualLayout>
                      <c:w val="0.19810775382255999"/>
                      <c:h val="0.2418585600595243"/>
                    </c:manualLayout>
                  </c15:layout>
                  <c15:dlblFieldTable/>
                  <c15:showDataLabelsRange val="0"/>
                </c:ext>
                <c:ext xmlns:c16="http://schemas.microsoft.com/office/drawing/2014/chart" uri="{C3380CC4-5D6E-409C-BE32-E72D297353CC}">
                  <c16:uniqueId val="{00000001-DC9E-4937-92E3-D906D2C7D7F7}"/>
                </c:ext>
              </c:extLst>
            </c:dLbl>
            <c:dLbl>
              <c:idx val="1"/>
              <c:layout>
                <c:manualLayout>
                  <c:x val="-0.16809560411162044"/>
                  <c:y val="0.10728499179020683"/>
                </c:manualLayout>
              </c:layout>
              <c:tx>
                <c:rich>
                  <a:bodyPr/>
                  <a:lstStyle/>
                  <a:p>
                    <a:fld id="{743798E1-5371-4312-AAF5-287D26DA5811}" type="CATEGORYNAME">
                      <a:rPr lang="ja-JP" altLang="en-US">
                        <a:solidFill>
                          <a:schemeClr val="tx1"/>
                        </a:solidFill>
                      </a:rPr>
                      <a:pPr/>
                      <a:t>[分類名]</a:t>
                    </a:fld>
                    <a:r>
                      <a:rPr lang="ja-JP" altLang="en-US" baseline="0" dirty="0">
                        <a:solidFill>
                          <a:schemeClr val="tx1"/>
                        </a:solidFill>
                      </a:rPr>
                      <a:t>
</a:t>
                    </a:r>
                    <a:fld id="{CFB86C15-F789-43CE-906F-ADD73732DC2C}" type="PERCENTAGE">
                      <a:rPr lang="en-US" altLang="ja-JP" baseline="0">
                        <a:solidFill>
                          <a:schemeClr val="tx1"/>
                        </a:solidFill>
                      </a:rPr>
                      <a:pPr/>
                      <a:t>[パーセンテージ]</a:t>
                    </a:fld>
                    <a:endParaRPr lang="ja-JP" altLang="en-US" baseline="0" dirty="0">
                      <a:solidFill>
                        <a:schemeClr val="tx1"/>
                      </a:solidFill>
                    </a:endParaRPr>
                  </a:p>
                </c:rich>
              </c:tx>
              <c:dLblPos val="bestFit"/>
              <c:showLegendKey val="0"/>
              <c:showVal val="0"/>
              <c:showCatName val="1"/>
              <c:showSerName val="0"/>
              <c:showPercent val="1"/>
              <c:showBubbleSize val="0"/>
              <c:extLst>
                <c:ext xmlns:c15="http://schemas.microsoft.com/office/drawing/2012/chart" uri="{CE6537A1-D6FC-4f65-9D91-7224C49458BB}">
                  <c15:layout>
                    <c:manualLayout>
                      <c:w val="0.17711920897678035"/>
                      <c:h val="0.15829628715461203"/>
                    </c:manualLayout>
                  </c15:layout>
                  <c15:dlblFieldTable/>
                  <c15:showDataLabelsRange val="0"/>
                </c:ext>
                <c:ext xmlns:c16="http://schemas.microsoft.com/office/drawing/2014/chart" uri="{C3380CC4-5D6E-409C-BE32-E72D297353CC}">
                  <c16:uniqueId val="{00000003-DC9E-4937-92E3-D906D2C7D7F7}"/>
                </c:ext>
              </c:extLst>
            </c:dLbl>
            <c:dLbl>
              <c:idx val="2"/>
              <c:layout>
                <c:manualLayout>
                  <c:x val="-1.9512626616366296E-2"/>
                  <c:y val="-5.7847788596861606E-2"/>
                </c:manualLayout>
              </c:layout>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8578464048656904"/>
                      <c:h val="0.16803449117733069"/>
                    </c:manualLayout>
                  </c15:layout>
                </c:ext>
                <c:ext xmlns:c16="http://schemas.microsoft.com/office/drawing/2014/chart" uri="{C3380CC4-5D6E-409C-BE32-E72D297353CC}">
                  <c16:uniqueId val="{00000005-DC9E-4937-92E3-D906D2C7D7F7}"/>
                </c:ext>
              </c:extLst>
            </c:dLbl>
            <c:dLbl>
              <c:idx val="3"/>
              <c:layout>
                <c:manualLayout>
                  <c:x val="-0.16673622918709516"/>
                  <c:y val="-1.8617864246753515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5732184441380151"/>
                      <c:h val="0.15383755485383191"/>
                    </c:manualLayout>
                  </c15:layout>
                </c:ext>
                <c:ext xmlns:c16="http://schemas.microsoft.com/office/drawing/2014/chart" uri="{C3380CC4-5D6E-409C-BE32-E72D297353CC}">
                  <c16:uniqueId val="{00000007-DC9E-4937-92E3-D906D2C7D7F7}"/>
                </c:ext>
              </c:extLst>
            </c:dLbl>
            <c:dLbl>
              <c:idx val="4"/>
              <c:layout>
                <c:manualLayout>
                  <c:x val="-0.16300574090801506"/>
                  <c:y val="-0.20078633414867836"/>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31878070311028245"/>
                      <c:h val="0.12544364306537364"/>
                    </c:manualLayout>
                  </c15:layout>
                </c:ext>
                <c:ext xmlns:c16="http://schemas.microsoft.com/office/drawing/2014/chart" uri="{C3380CC4-5D6E-409C-BE32-E72D297353CC}">
                  <c16:uniqueId val="{00000009-DC9E-4937-92E3-D906D2C7D7F7}"/>
                </c:ext>
              </c:extLst>
            </c:dLbl>
            <c:dLbl>
              <c:idx val="5"/>
              <c:layout>
                <c:manualLayout>
                  <c:x val="0.21137544197987662"/>
                  <c:y val="7.5390677023764494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2631105601793033"/>
                      <c:h val="0.14409939691996057"/>
                    </c:manualLayout>
                  </c15:layout>
                </c:ext>
                <c:ext xmlns:c16="http://schemas.microsoft.com/office/drawing/2014/chart" uri="{C3380CC4-5D6E-409C-BE32-E72D297353CC}">
                  <c16:uniqueId val="{0000000B-DC9E-4937-92E3-D906D2C7D7F7}"/>
                </c:ext>
              </c:extLst>
            </c:dLbl>
            <c:numFmt formatCode="0.0%" sourceLinked="0"/>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統計情報_熊本県とJICAの連携にかかるアンケート_20191!$B$53:$B$58</c:f>
              <c:strCache>
                <c:ptCount val="6"/>
                <c:pt idx="0">
                  <c:v>現在行っていて、今後人数を増やす予定</c:v>
                </c:pt>
                <c:pt idx="1">
                  <c:v>現在行っていて、今後人数は現状維持する予定</c:v>
                </c:pt>
                <c:pt idx="2">
                  <c:v>現在行っていて、今後人数を減らす予定</c:v>
                </c:pt>
                <c:pt idx="3">
                  <c:v>現在行っていないが、今後行う予定</c:v>
                </c:pt>
                <c:pt idx="4">
                  <c:v>現在行っておらず、今後も行わない予定</c:v>
                </c:pt>
                <c:pt idx="5">
                  <c:v>現在行っておらず、今後はわからない、あるいは未定</c:v>
                </c:pt>
              </c:strCache>
            </c:strRef>
          </c:cat>
          <c:val>
            <c:numRef>
              <c:f>統計情報_熊本県とJICAの連携にかかるアンケート_20191!$C$53:$C$58</c:f>
              <c:numCache>
                <c:formatCode>0%</c:formatCode>
                <c:ptCount val="6"/>
                <c:pt idx="0">
                  <c:v>0.13</c:v>
                </c:pt>
                <c:pt idx="1">
                  <c:v>0.09</c:v>
                </c:pt>
                <c:pt idx="2">
                  <c:v>0.01</c:v>
                </c:pt>
                <c:pt idx="3">
                  <c:v>0.08</c:v>
                </c:pt>
                <c:pt idx="4">
                  <c:v>0.28999999999999998</c:v>
                </c:pt>
                <c:pt idx="5">
                  <c:v>0.4</c:v>
                </c:pt>
              </c:numCache>
            </c:numRef>
          </c:val>
          <c:extLst>
            <c:ext xmlns:c16="http://schemas.microsoft.com/office/drawing/2014/chart" uri="{C3380CC4-5D6E-409C-BE32-E72D297353CC}">
              <c16:uniqueId val="{0000000C-DC9E-4937-92E3-D906D2C7D7F7}"/>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smtClean="0">
                <a:solidFill>
                  <a:sysClr val="windowText" lastClr="000000"/>
                </a:solidFill>
                <a:latin typeface="+mj-lt"/>
              </a:rPr>
              <a:t>問</a:t>
            </a:r>
            <a:r>
              <a:rPr lang="en-US" altLang="ja-JP" dirty="0" smtClean="0">
                <a:solidFill>
                  <a:sysClr val="windowText" lastClr="000000"/>
                </a:solidFill>
                <a:latin typeface="+mj-lt"/>
              </a:rPr>
              <a:t>5.</a:t>
            </a:r>
            <a:r>
              <a:rPr lang="ja-JP" altLang="en-US" dirty="0" smtClean="0">
                <a:solidFill>
                  <a:sysClr val="windowText" lastClr="000000"/>
                </a:solidFill>
              </a:rPr>
              <a:t>問題</a:t>
            </a:r>
            <a:r>
              <a:rPr lang="ja-JP" altLang="en-US" dirty="0">
                <a:solidFill>
                  <a:sysClr val="windowText" lastClr="000000"/>
                </a:solidFill>
              </a:rPr>
              <a:t>・課題</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'【スライド３】Q4～Q6'!$B$28</c:f>
              <c:strCache>
                <c:ptCount val="1"/>
                <c:pt idx="0">
                  <c:v>合計</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8C2-439C-A539-1B8B3CF1267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8C2-439C-A539-1B8B3CF1267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8C2-439C-A539-1B8B3CF1267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8C2-439C-A539-1B8B3CF1267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8C2-439C-A539-1B8B3CF1267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58C2-439C-A539-1B8B3CF1267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58C2-439C-A539-1B8B3CF1267B}"/>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58C2-439C-A539-1B8B3CF1267B}"/>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58C2-439C-A539-1B8B3CF1267B}"/>
              </c:ext>
            </c:extLst>
          </c:dPt>
          <c:dLbls>
            <c:dLbl>
              <c:idx val="0"/>
              <c:layout>
                <c:manualLayout>
                  <c:x val="9.6559724276445921E-2"/>
                  <c:y val="8.576388888888889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2909130518707108"/>
                      <c:h val="0.17013888888888887"/>
                    </c:manualLayout>
                  </c15:layout>
                </c:ext>
                <c:ext xmlns:c16="http://schemas.microsoft.com/office/drawing/2014/chart" uri="{C3380CC4-5D6E-409C-BE32-E72D297353CC}">
                  <c16:uniqueId val="{00000001-58C2-439C-A539-1B8B3CF1267B}"/>
                </c:ext>
              </c:extLst>
            </c:dLbl>
            <c:dLbl>
              <c:idx val="1"/>
              <c:layout>
                <c:manualLayout>
                  <c:x val="4.1419978785721514E-3"/>
                  <c:y val="6.716790609507145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58C2-439C-A539-1B8B3CF1267B}"/>
                </c:ext>
              </c:extLst>
            </c:dLbl>
            <c:dLbl>
              <c:idx val="2"/>
              <c:layout>
                <c:manualLayout>
                  <c:x val="-0.21282551473175862"/>
                  <c:y val="-0.1539592446777486"/>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4435522061794498"/>
                      <c:h val="0.17361111111111113"/>
                    </c:manualLayout>
                  </c15:layout>
                </c:ext>
                <c:ext xmlns:c16="http://schemas.microsoft.com/office/drawing/2014/chart" uri="{C3380CC4-5D6E-409C-BE32-E72D297353CC}">
                  <c16:uniqueId val="{00000005-58C2-439C-A539-1B8B3CF1267B}"/>
                </c:ext>
              </c:extLst>
            </c:dLbl>
            <c:dLbl>
              <c:idx val="4"/>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8C2-439C-A539-1B8B3CF1267B}"/>
                </c:ext>
              </c:extLst>
            </c:dLbl>
            <c:dLbl>
              <c:idx val="5"/>
              <c:layout>
                <c:manualLayout>
                  <c:x val="1.6971112458640535E-2"/>
                  <c:y val="3.8418999708369789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58C2-439C-A539-1B8B3CF1267B}"/>
                </c:ext>
              </c:extLst>
            </c:dLbl>
            <c:dLbl>
              <c:idx val="7"/>
              <c:layout>
                <c:manualLayout>
                  <c:x val="0.10074392727313353"/>
                  <c:y val="-0.19565033537474483"/>
                </c:manualLayout>
              </c:layout>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7635787209242424"/>
                      <c:h val="0.17307888597258675"/>
                    </c:manualLayout>
                  </c15:layout>
                </c:ext>
                <c:ext xmlns:c16="http://schemas.microsoft.com/office/drawing/2014/chart" uri="{C3380CC4-5D6E-409C-BE32-E72D297353CC}">
                  <c16:uniqueId val="{0000000F-58C2-439C-A539-1B8B3CF1267B}"/>
                </c:ext>
              </c:extLst>
            </c:dLbl>
            <c:dLbl>
              <c:idx val="8"/>
              <c:layout>
                <c:manualLayout>
                  <c:x val="0.13382280925955464"/>
                  <c:y val="0.17647090988626427"/>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11-58C2-439C-A539-1B8B3CF1267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dLblPos val="bestFit"/>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'【スライド３】Q4～Q6'!$A$29:$A$37</c:f>
              <c:strCache>
                <c:ptCount val="9"/>
                <c:pt idx="0">
                  <c:v>特に問題はない</c:v>
                </c:pt>
                <c:pt idx="1">
                  <c:v>法律・制度上の制約</c:v>
                </c:pt>
                <c:pt idx="2">
                  <c:v>日本語能力</c:v>
                </c:pt>
                <c:pt idx="3">
                  <c:v>賃金・待遇</c:v>
                </c:pt>
                <c:pt idx="4">
                  <c:v>住居・宿舎</c:v>
                </c:pt>
                <c:pt idx="5">
                  <c:v>日本文化や慣習に対する理解</c:v>
                </c:pt>
                <c:pt idx="6">
                  <c:v>自社の受入れ体制</c:v>
                </c:pt>
                <c:pt idx="7">
                  <c:v>専門的な知識・技術</c:v>
                </c:pt>
                <c:pt idx="8">
                  <c:v>未回答</c:v>
                </c:pt>
              </c:strCache>
            </c:strRef>
          </c:cat>
          <c:val>
            <c:numRef>
              <c:f>'【スライド３】Q4～Q6'!$B$29:$B$37</c:f>
              <c:numCache>
                <c:formatCode>General</c:formatCode>
                <c:ptCount val="9"/>
                <c:pt idx="0">
                  <c:v>9</c:v>
                </c:pt>
                <c:pt idx="1">
                  <c:v>9</c:v>
                </c:pt>
                <c:pt idx="2">
                  <c:v>17</c:v>
                </c:pt>
                <c:pt idx="3">
                  <c:v>4</c:v>
                </c:pt>
                <c:pt idx="4">
                  <c:v>12</c:v>
                </c:pt>
                <c:pt idx="5">
                  <c:v>5</c:v>
                </c:pt>
                <c:pt idx="6">
                  <c:v>6</c:v>
                </c:pt>
                <c:pt idx="7">
                  <c:v>1</c:v>
                </c:pt>
                <c:pt idx="8">
                  <c:v>15</c:v>
                </c:pt>
              </c:numCache>
            </c:numRef>
          </c:val>
          <c:extLst>
            <c:ext xmlns:c16="http://schemas.microsoft.com/office/drawing/2014/chart" uri="{C3380CC4-5D6E-409C-BE32-E72D297353CC}">
              <c16:uniqueId val="{00000012-58C2-439C-A539-1B8B3CF1267B}"/>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kumimoji="1" lang="ja-JP" altLang="en-US" sz="1400" dirty="0" smtClean="0">
                <a:solidFill>
                  <a:schemeClr val="tx1"/>
                </a:solidFill>
                <a:effectLst/>
              </a:rPr>
              <a:t>問</a:t>
            </a:r>
            <a:r>
              <a:rPr kumimoji="1" lang="en-US" altLang="ja-JP" sz="1400" dirty="0" smtClean="0">
                <a:solidFill>
                  <a:schemeClr val="tx1"/>
                </a:solidFill>
                <a:effectLst/>
              </a:rPr>
              <a:t>6.</a:t>
            </a:r>
            <a:r>
              <a:rPr kumimoji="1" lang="ja-JP" altLang="ja-JP" sz="1400" dirty="0" smtClean="0">
                <a:solidFill>
                  <a:schemeClr val="tx1"/>
                </a:solidFill>
                <a:effectLst/>
              </a:rPr>
              <a:t>問題、課題を改善するための施策</a:t>
            </a:r>
            <a:endParaRPr lang="ja-JP" altLang="ja-JP" sz="1100" dirty="0">
              <a:solidFill>
                <a:schemeClr val="tx1"/>
              </a:solidFill>
              <a:effectLst/>
            </a:endParaRPr>
          </a:p>
        </c:rich>
      </c:tx>
      <c:layout>
        <c:manualLayout>
          <c:xMode val="edge"/>
          <c:yMode val="edge"/>
          <c:x val="0.14281754673194302"/>
          <c:y val="2.31481481481481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dPt>
            <c:idx val="0"/>
            <c:bubble3D val="0"/>
            <c:spPr>
              <a:solidFill>
                <a:schemeClr val="accent6"/>
              </a:solidFill>
              <a:ln w="19050">
                <a:solidFill>
                  <a:schemeClr val="lt1"/>
                </a:solidFill>
              </a:ln>
              <a:effectLst/>
            </c:spPr>
            <c:extLst>
              <c:ext xmlns:c16="http://schemas.microsoft.com/office/drawing/2014/chart" uri="{C3380CC4-5D6E-409C-BE32-E72D297353CC}">
                <c16:uniqueId val="{00000001-E288-4C20-9083-B39A0C64F168}"/>
              </c:ext>
            </c:extLst>
          </c:dPt>
          <c:dPt>
            <c:idx val="1"/>
            <c:bubble3D val="0"/>
            <c:spPr>
              <a:solidFill>
                <a:schemeClr val="accent5"/>
              </a:solidFill>
              <a:ln w="19050">
                <a:solidFill>
                  <a:schemeClr val="lt1"/>
                </a:solidFill>
              </a:ln>
              <a:effectLst/>
            </c:spPr>
            <c:extLst>
              <c:ext xmlns:c16="http://schemas.microsoft.com/office/drawing/2014/chart" uri="{C3380CC4-5D6E-409C-BE32-E72D297353CC}">
                <c16:uniqueId val="{00000003-E288-4C20-9083-B39A0C64F168}"/>
              </c:ext>
            </c:extLst>
          </c:dPt>
          <c:dPt>
            <c:idx val="2"/>
            <c:bubble3D val="0"/>
            <c:spPr>
              <a:solidFill>
                <a:schemeClr val="accent4"/>
              </a:solidFill>
              <a:ln w="19050">
                <a:solidFill>
                  <a:schemeClr val="lt1"/>
                </a:solidFill>
              </a:ln>
              <a:effectLst/>
            </c:spPr>
            <c:extLst>
              <c:ext xmlns:c16="http://schemas.microsoft.com/office/drawing/2014/chart" uri="{C3380CC4-5D6E-409C-BE32-E72D297353CC}">
                <c16:uniqueId val="{00000005-E288-4C20-9083-B39A0C64F168}"/>
              </c:ext>
            </c:extLst>
          </c:dPt>
          <c:dPt>
            <c:idx val="3"/>
            <c:bubble3D val="0"/>
            <c:spPr>
              <a:solidFill>
                <a:schemeClr val="accent6">
                  <a:lumMod val="60000"/>
                </a:schemeClr>
              </a:solidFill>
              <a:ln w="19050">
                <a:solidFill>
                  <a:schemeClr val="lt1"/>
                </a:solidFill>
              </a:ln>
              <a:effectLst/>
            </c:spPr>
            <c:extLst>
              <c:ext xmlns:c16="http://schemas.microsoft.com/office/drawing/2014/chart" uri="{C3380CC4-5D6E-409C-BE32-E72D297353CC}">
                <c16:uniqueId val="{00000007-E288-4C20-9083-B39A0C64F168}"/>
              </c:ext>
            </c:extLst>
          </c:dPt>
          <c:dPt>
            <c:idx val="4"/>
            <c:bubble3D val="0"/>
            <c:spPr>
              <a:solidFill>
                <a:schemeClr val="accent5">
                  <a:lumMod val="60000"/>
                </a:schemeClr>
              </a:solidFill>
              <a:ln w="19050">
                <a:solidFill>
                  <a:schemeClr val="lt1"/>
                </a:solidFill>
              </a:ln>
              <a:effectLst/>
            </c:spPr>
            <c:extLst>
              <c:ext xmlns:c16="http://schemas.microsoft.com/office/drawing/2014/chart" uri="{C3380CC4-5D6E-409C-BE32-E72D297353CC}">
                <c16:uniqueId val="{00000009-E288-4C20-9083-B39A0C64F168}"/>
              </c:ext>
            </c:extLst>
          </c:dPt>
          <c:dPt>
            <c:idx val="5"/>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B-E288-4C20-9083-B39A0C64F168}"/>
              </c:ext>
            </c:extLst>
          </c:dPt>
          <c:dPt>
            <c:idx val="6"/>
            <c:bubble3D val="0"/>
            <c:spPr>
              <a:solidFill>
                <a:schemeClr val="accent6">
                  <a:lumMod val="80000"/>
                  <a:lumOff val="20000"/>
                </a:schemeClr>
              </a:solidFill>
              <a:ln w="19050">
                <a:solidFill>
                  <a:schemeClr val="lt1"/>
                </a:solidFill>
              </a:ln>
              <a:effectLst/>
            </c:spPr>
            <c:extLst>
              <c:ext xmlns:c16="http://schemas.microsoft.com/office/drawing/2014/chart" uri="{C3380CC4-5D6E-409C-BE32-E72D297353CC}">
                <c16:uniqueId val="{0000000D-E288-4C20-9083-B39A0C64F168}"/>
              </c:ext>
            </c:extLst>
          </c:dPt>
          <c:dPt>
            <c:idx val="7"/>
            <c:bubble3D val="0"/>
            <c:spPr>
              <a:solidFill>
                <a:schemeClr val="accent5">
                  <a:lumMod val="80000"/>
                  <a:lumOff val="20000"/>
                </a:schemeClr>
              </a:solidFill>
              <a:ln w="19050">
                <a:solidFill>
                  <a:schemeClr val="lt1"/>
                </a:solidFill>
              </a:ln>
              <a:effectLst/>
            </c:spPr>
            <c:extLst>
              <c:ext xmlns:c16="http://schemas.microsoft.com/office/drawing/2014/chart" uri="{C3380CC4-5D6E-409C-BE32-E72D297353CC}">
                <c16:uniqueId val="{0000000F-E288-4C20-9083-B39A0C64F168}"/>
              </c:ext>
            </c:extLst>
          </c:dPt>
          <c:dLbls>
            <c:dLbl>
              <c:idx val="0"/>
              <c:layout>
                <c:manualLayout>
                  <c:x val="-0.17219787163021358"/>
                  <c:y val="0.22624921857350874"/>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288-4C20-9083-B39A0C64F168}"/>
                </c:ext>
              </c:extLst>
            </c:dLbl>
            <c:dLbl>
              <c:idx val="1"/>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6="http://schemas.microsoft.com/office/drawing/2014/chart" uri="{C3380CC4-5D6E-409C-BE32-E72D297353CC}">
                  <c16:uniqueId val="{00000003-E288-4C20-9083-B39A0C64F168}"/>
                </c:ext>
              </c:extLst>
            </c:dLbl>
            <c:dLbl>
              <c:idx val="3"/>
              <c:layout>
                <c:manualLayout>
                  <c:x val="0.120370269185529"/>
                  <c:y val="-9.124293775537986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288-4C20-9083-B39A0C64F168}"/>
                </c:ext>
              </c:extLst>
            </c:dLbl>
            <c:dLbl>
              <c:idx val="4"/>
              <c:layout>
                <c:manualLayout>
                  <c:x val="-2.1867102063199383E-2"/>
                  <c:y val="6.210381633649271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288-4C20-9083-B39A0C64F168}"/>
                </c:ext>
              </c:extLst>
            </c:dLbl>
            <c:dLbl>
              <c:idx val="5"/>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6="http://schemas.microsoft.com/office/drawing/2014/chart" uri="{C3380CC4-5D6E-409C-BE32-E72D297353CC}">
                  <c16:uniqueId val="{0000000B-E288-4C20-9083-B39A0C64F168}"/>
                </c:ext>
              </c:extLst>
            </c:dLbl>
            <c:dLbl>
              <c:idx val="6"/>
              <c:layout>
                <c:manualLayout>
                  <c:x val="-3.1542074643947102E-3"/>
                  <c:y val="-6.6052722892933416E-2"/>
                </c:manualLayout>
              </c:layout>
              <c:showLegendKey val="0"/>
              <c:showVal val="0"/>
              <c:showCatName val="1"/>
              <c:showSerName val="0"/>
              <c:showPercent val="1"/>
              <c:showBubbleSize val="0"/>
              <c:extLst>
                <c:ext xmlns:c15="http://schemas.microsoft.com/office/drawing/2012/chart" uri="{CE6537A1-D6FC-4f65-9D91-7224C49458BB}">
                  <c15:layout>
                    <c:manualLayout>
                      <c:w val="0.24918238968718212"/>
                      <c:h val="0.33333333333333331"/>
                    </c:manualLayout>
                  </c15:layout>
                </c:ext>
                <c:ext xmlns:c16="http://schemas.microsoft.com/office/drawing/2014/chart" uri="{C3380CC4-5D6E-409C-BE32-E72D297353CC}">
                  <c16:uniqueId val="{0000000D-E288-4C20-9083-B39A0C64F168}"/>
                </c:ext>
              </c:extLst>
            </c:dLbl>
            <c:dLbl>
              <c:idx val="7"/>
              <c:layout>
                <c:manualLayout>
                  <c:x val="0.11659093257248219"/>
                  <c:y val="0.17479598152183654"/>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F-E288-4C20-9083-B39A0C64F168}"/>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'【スライド３】Q4～Q6'!$A$58:$A$65</c:f>
              <c:strCache>
                <c:ptCount val="8"/>
                <c:pt idx="0">
                  <c:v>A.日本語教育の機会</c:v>
                </c:pt>
                <c:pt idx="1">
                  <c:v>B.日本文化理解の機会</c:v>
                </c:pt>
                <c:pt idx="2">
                  <c:v>C.資格試験の多言語対応</c:v>
                </c:pt>
                <c:pt idx="3">
                  <c:v>D.滞在資格や保険等の制度簡素化</c:v>
                </c:pt>
                <c:pt idx="4">
                  <c:v>E.受入れに関する経験共有セミナーの開催</c:v>
                </c:pt>
                <c:pt idx="5">
                  <c:v>その他</c:v>
                </c:pt>
                <c:pt idx="6">
                  <c:v>技能実習生の技能レベル判定試験の受講料金がとても高額である</c:v>
                </c:pt>
                <c:pt idx="7">
                  <c:v>未回答</c:v>
                </c:pt>
              </c:strCache>
            </c:strRef>
          </c:cat>
          <c:val>
            <c:numRef>
              <c:f>'【スライド３】Q4～Q6'!$B$58:$B$65</c:f>
              <c:numCache>
                <c:formatCode>General</c:formatCode>
                <c:ptCount val="8"/>
                <c:pt idx="0">
                  <c:v>19</c:v>
                </c:pt>
                <c:pt idx="1">
                  <c:v>11</c:v>
                </c:pt>
                <c:pt idx="2">
                  <c:v>5</c:v>
                </c:pt>
                <c:pt idx="3">
                  <c:v>16</c:v>
                </c:pt>
                <c:pt idx="4">
                  <c:v>4</c:v>
                </c:pt>
                <c:pt idx="5">
                  <c:v>6</c:v>
                </c:pt>
                <c:pt idx="6">
                  <c:v>1</c:v>
                </c:pt>
                <c:pt idx="7">
                  <c:v>16</c:v>
                </c:pt>
              </c:numCache>
            </c:numRef>
          </c:val>
          <c:extLst>
            <c:ext xmlns:c16="http://schemas.microsoft.com/office/drawing/2014/chart" uri="{C3380CC4-5D6E-409C-BE32-E72D297353CC}">
              <c16:uniqueId val="{00000010-E288-4C20-9083-B39A0C64F168}"/>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760-40DA-8AF8-B1B391C61A0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760-40DA-8AF8-B1B391C61A0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D760-40DA-8AF8-B1B391C61A01}"/>
              </c:ext>
            </c:extLst>
          </c:dPt>
          <c:dLbls>
            <c:dLbl>
              <c:idx val="0"/>
              <c:layout>
                <c:manualLayout>
                  <c:x val="-0.15748528648403637"/>
                  <c:y val="0.1855753511325277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D760-40DA-8AF8-B1B391C61A01}"/>
                </c:ext>
              </c:extLst>
            </c:dLbl>
            <c:dLbl>
              <c:idx val="1"/>
              <c:layout>
                <c:manualLayout>
                  <c:x val="0.28154175714108159"/>
                  <c:y val="-0.28825987707356004"/>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29340761374187563"/>
                      <c:h val="0.10283227847810848"/>
                    </c:manualLayout>
                  </c15:layout>
                </c:ext>
                <c:ext xmlns:c16="http://schemas.microsoft.com/office/drawing/2014/chart" uri="{C3380CC4-5D6E-409C-BE32-E72D297353CC}">
                  <c16:uniqueId val="{00000003-D760-40DA-8AF8-B1B391C61A01}"/>
                </c:ext>
              </c:extLst>
            </c:dLbl>
            <c:dLbl>
              <c:idx val="2"/>
              <c:layout>
                <c:manualLayout>
                  <c:x val="6.4208833227322834E-2"/>
                  <c:y val="0.193959252236340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D760-40DA-8AF8-B1B391C61A01}"/>
                </c:ext>
              </c:extLst>
            </c:dLbl>
            <c:dLbl>
              <c:idx val="3"/>
              <c:layout>
                <c:manualLayout>
                  <c:x val="0.15708829571790991"/>
                  <c:y val="-0.19297509185894543"/>
                </c:manualLayout>
              </c:layout>
              <c:tx>
                <c:rich>
                  <a:bodyPr/>
                  <a:lstStyle/>
                  <a:p>
                    <a:fld id="{A9EA0B5F-8B5A-4C26-B4BA-6CFEB1A09648}" type="CATEGORYNAME">
                      <a:rPr lang="ja-JP" altLang="en-US">
                        <a:solidFill>
                          <a:schemeClr val="bg1"/>
                        </a:solidFill>
                      </a:rPr>
                      <a:pPr/>
                      <a:t>[分類名]</a:t>
                    </a:fld>
                    <a:r>
                      <a:rPr lang="ja-JP" altLang="en-US" baseline="0">
                        <a:solidFill>
                          <a:schemeClr val="bg1"/>
                        </a:solidFill>
                      </a:rPr>
                      <a:t>
</a:t>
                    </a:r>
                    <a:fld id="{2B355CB2-3384-47D0-B11F-6756953CDC02}" type="PERCENTAGE">
                      <a:rPr lang="en-US" altLang="ja-JP" baseline="0">
                        <a:solidFill>
                          <a:schemeClr val="bg1"/>
                        </a:solidFill>
                      </a:rPr>
                      <a:pPr/>
                      <a:t>[パーセンテージ]</a:t>
                    </a:fld>
                    <a:endParaRPr lang="ja-JP" altLang="en-US" baseline="0">
                      <a:solidFill>
                        <a:schemeClr val="bg1"/>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D760-40DA-8AF8-B1B391C61A01}"/>
                </c:ext>
              </c:extLst>
            </c:dLbl>
            <c:dLbl>
              <c:idx val="4"/>
              <c:layout>
                <c:manualLayout>
                  <c:x val="0.17827298050139276"/>
                  <c:y val="-5.221739849446589E-2"/>
                </c:manualLayout>
              </c:layout>
              <c:tx>
                <c:rich>
                  <a:bodyPr/>
                  <a:lstStyle/>
                  <a:p>
                    <a:fld id="{1392DC40-D801-4F6A-B911-923F8941ECD5}" type="CATEGORYNAME">
                      <a:rPr lang="ja-JP" altLang="en-US">
                        <a:solidFill>
                          <a:schemeClr val="bg1"/>
                        </a:solidFill>
                      </a:rPr>
                      <a:pPr/>
                      <a:t>[分類名]</a:t>
                    </a:fld>
                    <a:r>
                      <a:rPr lang="ja-JP" altLang="en-US" baseline="0">
                        <a:solidFill>
                          <a:schemeClr val="bg1"/>
                        </a:solidFill>
                      </a:rPr>
                      <a:t>
</a:t>
                    </a:r>
                    <a:fld id="{782B6DB8-5588-478C-9B85-47E670645603}" type="PERCENTAGE">
                      <a:rPr lang="en-US" altLang="ja-JP" baseline="0">
                        <a:solidFill>
                          <a:schemeClr val="bg1"/>
                        </a:solidFill>
                      </a:rPr>
                      <a:pPr/>
                      <a:t>[パーセンテージ]</a:t>
                    </a:fld>
                    <a:endParaRPr lang="ja-JP" altLang="en-US" baseline="0">
                      <a:solidFill>
                        <a:schemeClr val="bg1"/>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D760-40DA-8AF8-B1B391C61A01}"/>
                </c:ext>
              </c:extLst>
            </c:dLbl>
            <c:dLbl>
              <c:idx val="5"/>
              <c:layout>
                <c:manualLayout>
                  <c:x val="1.1142061281337047E-2"/>
                  <c:y val="-1.6386674079377803E-2"/>
                </c:manualLayout>
              </c:layout>
              <c:tx>
                <c:rich>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fld id="{2B256B1E-7B2F-4E1A-8A70-22CFBC55F109}" type="CATEGORYNAME">
                      <a:rPr lang="ja-JP" altLang="en-US">
                        <a:solidFill>
                          <a:schemeClr val="tx1"/>
                        </a:solidFill>
                      </a:rPr>
                      <a:pPr>
                        <a:defRPr b="1">
                          <a:solidFill>
                            <a:schemeClr val="bg1"/>
                          </a:solidFill>
                        </a:defRPr>
                      </a:pPr>
                      <a:t>[分類名]</a:t>
                    </a:fld>
                    <a:r>
                      <a:rPr lang="ja-JP" altLang="en-US" baseline="0">
                        <a:solidFill>
                          <a:schemeClr val="bg1"/>
                        </a:solidFill>
                      </a:rPr>
                      <a:t>
</a:t>
                    </a:r>
                    <a:fld id="{95A88010-8624-421C-8AB0-2635E245F624}" type="PERCENTAGE">
                      <a:rPr lang="en-US" altLang="ja-JP" baseline="0">
                        <a:solidFill>
                          <a:schemeClr val="tx1"/>
                        </a:solidFill>
                      </a:rPr>
                      <a:pPr>
                        <a:defRPr b="1">
                          <a:solidFill>
                            <a:schemeClr val="bg1"/>
                          </a:solidFill>
                        </a:defRPr>
                      </a:pPr>
                      <a:t>[パーセンテージ]</a:t>
                    </a:fld>
                    <a:endParaRPr lang="ja-JP" altLang="en-US" baseline="0">
                      <a:solidFill>
                        <a:schemeClr val="bg1"/>
                      </a:solidFill>
                    </a:endParaRPr>
                  </a:p>
                </c:rich>
              </c:tx>
              <c:spPr>
                <a:noFill/>
                <a:ln>
                  <a:noFill/>
                </a:ln>
                <a:effectLst/>
              </c:spPr>
              <c:txPr>
                <a:bodyPr rot="0" spcFirstLastPara="1" vertOverflow="ellipsis" vert="horz" wrap="square" lIns="38100" tIns="19050" rIns="38100" bIns="19050" anchor="ctr" anchorCtr="1">
                  <a:no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extLst>
                <c:ext xmlns:c15="http://schemas.microsoft.com/office/drawing/2012/chart" uri="{CE6537A1-D6FC-4f65-9D91-7224C49458BB}">
                  <c15:layout>
                    <c:manualLayout>
                      <c:w val="0.12999071494893222"/>
                      <c:h val="8.4335679814929385E-2"/>
                    </c:manualLayout>
                  </c15:layout>
                  <c15:dlblFieldTable/>
                  <c15:showDataLabelsRange val="0"/>
                </c:ext>
                <c:ext xmlns:c16="http://schemas.microsoft.com/office/drawing/2014/chart" uri="{C3380CC4-5D6E-409C-BE32-E72D297353CC}">
                  <c16:uniqueId val="{00000008-D760-40DA-8AF8-B1B391C61A01}"/>
                </c:ext>
              </c:extLst>
            </c:dLbl>
            <c:dLbl>
              <c:idx val="6"/>
              <c:layout>
                <c:manualLayout>
                  <c:x val="0.15576967224500837"/>
                  <c:y val="0.19117122610194484"/>
                </c:manualLayout>
              </c:layout>
              <c:tx>
                <c:rich>
                  <a:bodyPr/>
                  <a:lstStyle/>
                  <a:p>
                    <a:fld id="{FD94FE73-5AC6-488D-A847-71F14E36A39D}" type="CATEGORYNAME">
                      <a:rPr lang="ja-JP" altLang="en-US">
                        <a:solidFill>
                          <a:schemeClr val="bg1"/>
                        </a:solidFill>
                      </a:rPr>
                      <a:pPr/>
                      <a:t>[分類名]</a:t>
                    </a:fld>
                    <a:r>
                      <a:rPr lang="ja-JP" altLang="en-US" baseline="0">
                        <a:solidFill>
                          <a:schemeClr val="bg1"/>
                        </a:solidFill>
                      </a:rPr>
                      <a:t>
</a:t>
                    </a:r>
                    <a:fld id="{8E2B7C6C-2E5C-4489-A252-55A4F132D8F5}" type="PERCENTAGE">
                      <a:rPr lang="en-US" altLang="ja-JP" baseline="0">
                        <a:solidFill>
                          <a:schemeClr val="bg1"/>
                        </a:solidFill>
                      </a:rPr>
                      <a:pPr/>
                      <a:t>[パーセンテージ]</a:t>
                    </a:fld>
                    <a:endParaRPr lang="ja-JP" altLang="en-US" baseline="0">
                      <a:solidFill>
                        <a:schemeClr val="bg1"/>
                      </a:solidFill>
                    </a:endParaRP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D760-40DA-8AF8-B1B391C61A01}"/>
                </c:ext>
              </c:extLst>
            </c:dLbl>
            <c:dLbl>
              <c:idx val="7"/>
              <c:layout>
                <c:manualLayout>
                  <c:x val="0.11572829162371416"/>
                  <c:y val="-9.6528659678919965E-2"/>
                </c:manualLayout>
              </c:layout>
              <c:dLblPos val="bestFit"/>
              <c:showLegendKey val="0"/>
              <c:showVal val="0"/>
              <c:showCatName val="1"/>
              <c:showSerName val="0"/>
              <c:showPercent val="1"/>
              <c:showBubbleSize val="0"/>
              <c:extLst>
                <c:ext xmlns:c15="http://schemas.microsoft.com/office/drawing/2012/chart" uri="{CE6537A1-D6FC-4f65-9D91-7224C49458BB}">
                  <c15:layout>
                    <c:manualLayout>
                      <c:w val="0.16155988857938719"/>
                      <c:h val="6.7715630144380826E-2"/>
                    </c:manualLayout>
                  </c15:layout>
                </c:ext>
                <c:ext xmlns:c16="http://schemas.microsoft.com/office/drawing/2014/chart" uri="{C3380CC4-5D6E-409C-BE32-E72D297353CC}">
                  <c16:uniqueId val="{0000000A-D760-40DA-8AF8-B1B391C61A01}"/>
                </c:ext>
              </c:extLst>
            </c:dLbl>
            <c:dLbl>
              <c:idx val="8"/>
              <c:delete val="1"/>
              <c:extLst>
                <c:ext xmlns:c15="http://schemas.microsoft.com/office/drawing/2012/chart" uri="{CE6537A1-D6FC-4f65-9D91-7224C49458BB}"/>
                <c:ext xmlns:c16="http://schemas.microsoft.com/office/drawing/2014/chart" uri="{C3380CC4-5D6E-409C-BE32-E72D297353CC}">
                  <c16:uniqueId val="{0000000B-D760-40DA-8AF8-B1B391C61A01}"/>
                </c:ext>
              </c:extLst>
            </c:dLbl>
            <c:dLbl>
              <c:idx val="9"/>
              <c:layout>
                <c:manualLayout>
                  <c:x val="0.18905255923789471"/>
                  <c:y val="0.10313053670512581"/>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C-D760-40DA-8AF8-B1B391C61A01}"/>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統計情報_熊本県とJICAの連携にかかるアンケート_20191!$B$86:$B$88</c:f>
              <c:strCache>
                <c:ptCount val="3"/>
                <c:pt idx="0">
                  <c:v>よく知っている</c:v>
                </c:pt>
                <c:pt idx="1">
                  <c:v>名前ぐらいは聞いたことがある</c:v>
                </c:pt>
                <c:pt idx="2">
                  <c:v>知らない</c:v>
                </c:pt>
              </c:strCache>
            </c:strRef>
          </c:cat>
          <c:val>
            <c:numRef>
              <c:f>統計情報_熊本県とJICAの連携にかかるアンケート_20191!$E$86:$E$88</c:f>
              <c:numCache>
                <c:formatCode>General</c:formatCode>
                <c:ptCount val="3"/>
                <c:pt idx="0">
                  <c:v>36</c:v>
                </c:pt>
                <c:pt idx="1">
                  <c:v>124</c:v>
                </c:pt>
                <c:pt idx="2">
                  <c:v>13</c:v>
                </c:pt>
              </c:numCache>
            </c:numRef>
          </c:val>
          <c:extLst>
            <c:ext xmlns:c16="http://schemas.microsoft.com/office/drawing/2014/chart" uri="{C3380CC4-5D6E-409C-BE32-E72D297353CC}">
              <c16:uniqueId val="{0000000D-D760-40DA-8AF8-B1B391C61A01}"/>
            </c:ext>
          </c:extLst>
        </c:ser>
        <c:dLbls>
          <c:dLblPos val="bestFit"/>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6D-4A2A-B5DD-E3CC33C352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6D-4A2A-B5DD-E3CC33C352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6D-4A2A-B5DD-E3CC33C3520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36D-4A2A-B5DD-E3CC33C3520B}"/>
              </c:ext>
            </c:extLst>
          </c:dPt>
          <c:dLbls>
            <c:dLbl>
              <c:idx val="0"/>
              <c:tx>
                <c:rich>
                  <a:bodyPr rot="0" spcFirstLastPara="1" vertOverflow="ellipsis" vert="horz" wrap="square" lIns="38100" tIns="19050" rIns="38100" bIns="19050" anchor="ctr" anchorCtr="1">
                    <a:spAutoFit/>
                  </a:bodyPr>
                  <a:lstStyle/>
                  <a:p>
                    <a:pPr>
                      <a:defRPr sz="900" b="1" i="0" u="none" strike="noStrike" kern="1200" baseline="0">
                        <a:solidFill>
                          <a:srgbClr val="000000"/>
                        </a:solidFill>
                        <a:latin typeface="+mn-lt"/>
                        <a:ea typeface="+mn-ea"/>
                        <a:cs typeface="+mn-cs"/>
                      </a:defRPr>
                    </a:pPr>
                    <a:fld id="{E42BDA79-589F-4DBD-ABD7-D565005BCF80}" type="CATEGORYNAME">
                      <a:rPr lang="ja-JP" altLang="en-US" b="1">
                        <a:solidFill>
                          <a:srgbClr val="000000"/>
                        </a:solidFill>
                      </a:rPr>
                      <a:pPr>
                        <a:defRPr b="1">
                          <a:solidFill>
                            <a:srgbClr val="000000"/>
                          </a:solidFill>
                        </a:defRPr>
                      </a:pPr>
                      <a:t>[分類名]</a:t>
                    </a:fld>
                    <a:r>
                      <a:rPr lang="ja-JP" altLang="en-US" b="1" baseline="0" dirty="0">
                        <a:solidFill>
                          <a:srgbClr val="000000"/>
                        </a:solidFill>
                      </a:rPr>
                      <a:t>
</a:t>
                    </a:r>
                    <a:fld id="{A5D1F186-06B8-45CB-8BCD-ACA7D772E4FB}" type="VALUE">
                      <a:rPr lang="en-US" altLang="ja-JP" b="1" baseline="0">
                        <a:solidFill>
                          <a:srgbClr val="000000"/>
                        </a:solidFill>
                      </a:rPr>
                      <a:pPr>
                        <a:defRPr b="1">
                          <a:solidFill>
                            <a:srgbClr val="000000"/>
                          </a:solidFill>
                        </a:defRPr>
                      </a:pPr>
                      <a:t>[値]</a:t>
                    </a:fld>
                    <a:r>
                      <a:rPr lang="en-US" altLang="ja-JP" b="1" baseline="0" dirty="0">
                        <a:solidFill>
                          <a:srgbClr val="000000"/>
                        </a:solidFill>
                      </a:rPr>
                      <a:t>
</a:t>
                    </a:r>
                    <a:fld id="{2B5E12E3-A78F-4C81-B792-1826A0463BA6}" type="PERCENTAGE">
                      <a:rPr lang="en-US" altLang="ja-JP" b="1" baseline="0">
                        <a:solidFill>
                          <a:srgbClr val="000000"/>
                        </a:solidFill>
                      </a:rPr>
                      <a:pPr>
                        <a:defRPr b="1">
                          <a:solidFill>
                            <a:srgbClr val="000000"/>
                          </a:solidFill>
                        </a:defRPr>
                      </a:pPr>
                      <a:t>[パーセンテージ]</a:t>
                    </a:fld>
                    <a:endParaRPr lang="en-US" altLang="ja-JP" b="1" baseline="0" dirty="0">
                      <a:solidFill>
                        <a:srgbClr val="000000"/>
                      </a:solidFill>
                    </a:endParaRPr>
                  </a:p>
                </c:rich>
              </c:tx>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0000"/>
                      </a:solidFill>
                      <a:latin typeface="+mn-lt"/>
                      <a:ea typeface="+mn-ea"/>
                      <a:cs typeface="+mn-cs"/>
                    </a:defRPr>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dlblFieldTable/>
                  <c15:showDataLabelsRange val="0"/>
                </c:ext>
                <c:ext xmlns:c16="http://schemas.microsoft.com/office/drawing/2014/chart" uri="{C3380CC4-5D6E-409C-BE32-E72D297353CC}">
                  <c16:uniqueId val="{00000001-036D-4A2A-B5DD-E3CC33C3520B}"/>
                </c:ext>
              </c:extLst>
            </c:dLbl>
            <c:dLbl>
              <c:idx val="1"/>
              <c:layout>
                <c:manualLayout>
                  <c:x val="-0.18904524872611753"/>
                  <c:y val="5.1115411969578847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036D-4A2A-B5DD-E3CC33C3520B}"/>
                </c:ext>
              </c:extLst>
            </c:dLbl>
            <c:dLbl>
              <c:idx val="2"/>
              <c:layout>
                <c:manualLayout>
                  <c:x val="-3.7530458327453109E-2"/>
                  <c:y val="-0.21562378270239135"/>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5-036D-4A2A-B5DD-E3CC33C3520B}"/>
                </c:ext>
              </c:extLst>
            </c:dLbl>
            <c:dLbl>
              <c:idx val="3"/>
              <c:layout>
                <c:manualLayout>
                  <c:x val="0.20281633497178991"/>
                  <c:y val="6.3103906520093123E-2"/>
                </c:manualLayout>
              </c:layout>
              <c:dLblPos val="bestFi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036D-4A2A-B5DD-E3CC33C3520B}"/>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dLblPos val="bestFit"/>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集計テーブル!$E$46:$E$49</c:f>
              <c:strCache>
                <c:ptCount val="4"/>
                <c:pt idx="0">
                  <c:v>A.非常にある</c:v>
                </c:pt>
                <c:pt idx="1">
                  <c:v>B.ある</c:v>
                </c:pt>
                <c:pt idx="2">
                  <c:v>C.ない</c:v>
                </c:pt>
                <c:pt idx="3">
                  <c:v>D.わからない</c:v>
                </c:pt>
              </c:strCache>
            </c:strRef>
          </c:cat>
          <c:val>
            <c:numRef>
              <c:f>集計テーブル!$F$46:$F$49</c:f>
              <c:numCache>
                <c:formatCode>General</c:formatCode>
                <c:ptCount val="4"/>
                <c:pt idx="0">
                  <c:v>8</c:v>
                </c:pt>
                <c:pt idx="1">
                  <c:v>58</c:v>
                </c:pt>
                <c:pt idx="2">
                  <c:v>36</c:v>
                </c:pt>
                <c:pt idx="3">
                  <c:v>71</c:v>
                </c:pt>
              </c:numCache>
            </c:numRef>
          </c:val>
          <c:extLst>
            <c:ext xmlns:c16="http://schemas.microsoft.com/office/drawing/2014/chart" uri="{C3380CC4-5D6E-409C-BE32-E72D297353CC}">
              <c16:uniqueId val="{00000008-036D-4A2A-B5DD-E3CC33C3520B}"/>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dLblPos val="bestFit"/>
          <c:showLegendKey val="0"/>
          <c:showVal val="0"/>
          <c:showCatName val="1"/>
          <c:showSerName val="0"/>
          <c:showPercent val="1"/>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solidFill>
            <a:sysClr val="windowText" lastClr="000000"/>
          </a:solidFill>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B0E-4634-A4B1-E1E14F5A121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B0E-4634-A4B1-E1E14F5A121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B0E-4634-A4B1-E1E14F5A121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B0E-4634-A4B1-E1E14F5A121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B0E-4634-A4B1-E1E14F5A121E}"/>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B0E-4634-A4B1-E1E14F5A121E}"/>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1B0E-4634-A4B1-E1E14F5A121E}"/>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1B0E-4634-A4B1-E1E14F5A121E}"/>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1B0E-4634-A4B1-E1E14F5A121E}"/>
              </c:ext>
            </c:extLst>
          </c:dPt>
          <c:dLbls>
            <c:dLbl>
              <c:idx val="0"/>
              <c:layout>
                <c:manualLayout>
                  <c:x val="-0.20045374361811549"/>
                  <c:y val="0.15791557305336834"/>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1-1B0E-4634-A4B1-E1E14F5A121E}"/>
                </c:ext>
              </c:extLst>
            </c:dLbl>
            <c:dLbl>
              <c:idx val="1"/>
              <c:layout>
                <c:manualLayout>
                  <c:x val="-0.16654948478391882"/>
                  <c:y val="-0.19412037037037036"/>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3-1B0E-4634-A4B1-E1E14F5A121E}"/>
                </c:ext>
              </c:extLst>
            </c:dLbl>
            <c:dLbl>
              <c:idx val="2"/>
              <c:layout>
                <c:manualLayout>
                  <c:x val="0.30724376136828924"/>
                  <c:y val="-5.231299212598425E-3"/>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3369558177648832"/>
                      <c:h val="0.17307888597258675"/>
                    </c:manualLayout>
                  </c15:layout>
                </c:ext>
                <c:ext xmlns:c16="http://schemas.microsoft.com/office/drawing/2014/chart" uri="{C3380CC4-5D6E-409C-BE32-E72D297353CC}">
                  <c16:uniqueId val="{00000005-1B0E-4634-A4B1-E1E14F5A121E}"/>
                </c:ext>
              </c:extLst>
            </c:dLbl>
            <c:dLbl>
              <c:idx val="3"/>
              <c:layout>
                <c:manualLayout>
                  <c:x val="-4.1133722366206833E-2"/>
                  <c:y val="-7.4606299212598426E-3"/>
                </c:manualLayout>
              </c:layout>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7-1B0E-4634-A4B1-E1E14F5A121E}"/>
                </c:ext>
              </c:extLst>
            </c:dLbl>
            <c:dLbl>
              <c:idx val="4"/>
              <c:layout>
                <c:manualLayout>
                  <c:x val="0.18341269867406093"/>
                  <c:y val="-0.14323272090988626"/>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9-1B0E-4634-A4B1-E1E14F5A121E}"/>
                </c:ext>
              </c:extLst>
            </c:dLbl>
            <c:dLbl>
              <c:idx val="5"/>
              <c:layout>
                <c:manualLayout>
                  <c:x val="0.21717260699227309"/>
                  <c:y val="5.8934091571886844E-2"/>
                </c:manualLayout>
              </c:layout>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ja-JP"/>
                </a:p>
              </c:txPr>
              <c:showLegendKey val="0"/>
              <c:showVal val="0"/>
              <c:showCatName val="1"/>
              <c:showSerName val="0"/>
              <c:showPercent val="1"/>
              <c:showBubbleSize val="0"/>
              <c:separator>
</c:separator>
              <c:extLst>
                <c:ext xmlns:c15="http://schemas.microsoft.com/office/drawing/2012/chart" uri="{CE6537A1-D6FC-4f65-9D91-7224C49458BB}"/>
                <c:ext xmlns:c16="http://schemas.microsoft.com/office/drawing/2014/chart" uri="{C3380CC4-5D6E-409C-BE32-E72D297353CC}">
                  <c16:uniqueId val="{0000000B-1B0E-4634-A4B1-E1E14F5A121E}"/>
                </c:ext>
              </c:extLst>
            </c:dLbl>
            <c:dLbl>
              <c:idx val="6"/>
              <c:layout>
                <c:manualLayout>
                  <c:x val="-2.6690849494553658E-2"/>
                  <c:y val="9.9537219305920091E-2"/>
                </c:manualLayout>
              </c:layout>
              <c:showLegendKey val="0"/>
              <c:showVal val="0"/>
              <c:showCatName val="1"/>
              <c:showSerName val="0"/>
              <c:showPercent val="1"/>
              <c:showBubbleSize val="0"/>
              <c:separator>
</c:separator>
              <c:extLst>
                <c:ext xmlns:c15="http://schemas.microsoft.com/office/drawing/2012/chart" uri="{CE6537A1-D6FC-4f65-9D91-7224C49458BB}">
                  <c15:layout>
                    <c:manualLayout>
                      <c:w val="0.26796505290473854"/>
                      <c:h val="0.17307888597258675"/>
                    </c:manualLayout>
                  </c15:layout>
                </c:ext>
                <c:ext xmlns:c16="http://schemas.microsoft.com/office/drawing/2014/chart" uri="{C3380CC4-5D6E-409C-BE32-E72D297353CC}">
                  <c16:uniqueId val="{0000000D-1B0E-4634-A4B1-E1E14F5A121E}"/>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'資料 スライド５、６の表とグラフ'!$A$17:$A$25</c:f>
              <c:strCache>
                <c:ptCount val="9"/>
                <c:pt idx="0">
                  <c:v>A.語学力</c:v>
                </c:pt>
                <c:pt idx="1">
                  <c:v>B.国際異文化理解力・寛容性</c:v>
                </c:pt>
                <c:pt idx="2">
                  <c:v>C.業務の専門知識</c:v>
                </c:pt>
                <c:pt idx="3">
                  <c:v>E.柔軟性</c:v>
                </c:pt>
                <c:pt idx="4">
                  <c:v>F.課題対応・問題解決力</c:v>
                </c:pt>
                <c:pt idx="5">
                  <c:v>F.課題対応・問題解決力</c:v>
                </c:pt>
                <c:pt idx="6">
                  <c:v>G.忍耐力・持久力</c:v>
                </c:pt>
                <c:pt idx="7">
                  <c:v>その他</c:v>
                </c:pt>
                <c:pt idx="8">
                  <c:v>未回答</c:v>
                </c:pt>
              </c:strCache>
            </c:strRef>
          </c:cat>
          <c:val>
            <c:numRef>
              <c:f>'資料 スライド５、６の表とグラフ'!$B$17:$B$25</c:f>
              <c:numCache>
                <c:formatCode>General</c:formatCode>
                <c:ptCount val="9"/>
                <c:pt idx="0">
                  <c:v>40</c:v>
                </c:pt>
                <c:pt idx="1">
                  <c:v>21</c:v>
                </c:pt>
                <c:pt idx="2">
                  <c:v>13</c:v>
                </c:pt>
                <c:pt idx="3">
                  <c:v>3</c:v>
                </c:pt>
                <c:pt idx="4">
                  <c:v>16</c:v>
                </c:pt>
                <c:pt idx="5">
                  <c:v>20</c:v>
                </c:pt>
                <c:pt idx="6">
                  <c:v>14</c:v>
                </c:pt>
                <c:pt idx="7">
                  <c:v>2</c:v>
                </c:pt>
                <c:pt idx="8">
                  <c:v>3</c:v>
                </c:pt>
              </c:numCache>
            </c:numRef>
          </c:val>
          <c:extLst>
            <c:ext xmlns:c16="http://schemas.microsoft.com/office/drawing/2014/chart" uri="{C3380CC4-5D6E-409C-BE32-E72D297353CC}">
              <c16:uniqueId val="{00000012-1B0E-4634-A4B1-E1E14F5A121E}"/>
            </c:ext>
          </c:extLst>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lumMod val="95000"/>
      </a:schemeClr>
    </a:solid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0.5922</cdr:x>
      <cdr:y>0.01203</cdr:y>
    </cdr:from>
    <cdr:to>
      <cdr:x>0.89677</cdr:x>
      <cdr:y>0.13365</cdr:y>
    </cdr:to>
    <cdr:sp macro="" textlink="">
      <cdr:nvSpPr>
        <cdr:cNvPr id="2" name="テキスト ボックス 1"/>
        <cdr:cNvSpPr txBox="1"/>
      </cdr:nvSpPr>
      <cdr:spPr>
        <a:xfrm xmlns:a="http://schemas.openxmlformats.org/drawingml/2006/main">
          <a:off x="3923192" y="53026"/>
          <a:ext cx="2017695" cy="536048"/>
        </a:xfrm>
        <a:prstGeom xmlns:a="http://schemas.openxmlformats.org/drawingml/2006/main" prst="rect">
          <a:avLst/>
        </a:prstGeom>
        <a:solidFill xmlns:a="http://schemas.openxmlformats.org/drawingml/2006/main">
          <a:schemeClr val="bg1">
            <a:lumMod val="95000"/>
          </a:schemeClr>
        </a:solidFill>
      </cdr:spPr>
      <cdr:txBody>
        <a:bodyPr xmlns:a="http://schemas.openxmlformats.org/drawingml/2006/main" vertOverflow="clip" wrap="square" rtlCol="0"/>
        <a:lstStyle xmlns:a="http://schemas.openxmlformats.org/drawingml/2006/main"/>
        <a:p xmlns:a="http://schemas.openxmlformats.org/drawingml/2006/main">
          <a:r>
            <a:rPr lang="ja-JP" altLang="en-US" sz="1100" dirty="0" smtClean="0">
              <a:solidFill>
                <a:srgbClr val="FF0000"/>
              </a:solidFill>
            </a:rPr>
            <a:t>全体の</a:t>
          </a:r>
          <a:r>
            <a:rPr lang="en-US" altLang="ja-JP" sz="1100" dirty="0" smtClean="0">
              <a:solidFill>
                <a:srgbClr val="FF0000"/>
              </a:solidFill>
            </a:rPr>
            <a:t>23</a:t>
          </a:r>
          <a:r>
            <a:rPr lang="ja-JP" altLang="en-US" sz="1100" dirty="0" smtClean="0">
              <a:solidFill>
                <a:srgbClr val="FF0000"/>
              </a:solidFill>
            </a:rPr>
            <a:t>％（</a:t>
          </a:r>
          <a:r>
            <a:rPr lang="en-US" altLang="ja-JP" sz="1100" dirty="0" smtClean="0">
              <a:solidFill>
                <a:srgbClr val="FF0000"/>
              </a:solidFill>
            </a:rPr>
            <a:t>39</a:t>
          </a:r>
          <a:r>
            <a:rPr lang="ja-JP" altLang="en-US" sz="1100" dirty="0" smtClean="0">
              <a:solidFill>
                <a:srgbClr val="FF0000"/>
              </a:solidFill>
            </a:rPr>
            <a:t>社）が外国人労働者の雇用・受入を行っている</a:t>
          </a:r>
          <a:endParaRPr lang="ja-JP" altLang="en-US" sz="1100" dirty="0">
            <a:solidFill>
              <a:srgbClr val="FF0000"/>
            </a:solidFill>
          </a:endParaRPr>
        </a:p>
      </cdr:txBody>
    </cdr:sp>
  </cdr:relSizeAnchor>
  <cdr:relSizeAnchor xmlns:cdr="http://schemas.openxmlformats.org/drawingml/2006/chartDrawing">
    <cdr:from>
      <cdr:x>0.61405</cdr:x>
      <cdr:y>0.16337</cdr:y>
    </cdr:from>
    <cdr:to>
      <cdr:x>0.65753</cdr:x>
      <cdr:y>0.21239</cdr:y>
    </cdr:to>
    <cdr:cxnSp macro="">
      <cdr:nvCxnSpPr>
        <cdr:cNvPr id="6" name="直線矢印コネクタ 5"/>
        <cdr:cNvCxnSpPr/>
      </cdr:nvCxnSpPr>
      <cdr:spPr>
        <a:xfrm xmlns:a="http://schemas.openxmlformats.org/drawingml/2006/main" flipH="1">
          <a:off x="4067944" y="720080"/>
          <a:ext cx="288032" cy="216024"/>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0.59392</cdr:x>
      <cdr:y>0.67361</cdr:y>
    </cdr:from>
    <cdr:to>
      <cdr:x>0.72859</cdr:x>
      <cdr:y>0.74094</cdr:y>
    </cdr:to>
    <cdr:cxnSp macro="">
      <cdr:nvCxnSpPr>
        <cdr:cNvPr id="4" name="直線矢印コネクタ 3"/>
        <cdr:cNvCxnSpPr/>
      </cdr:nvCxnSpPr>
      <cdr:spPr>
        <a:xfrm xmlns:a="http://schemas.openxmlformats.org/drawingml/2006/main">
          <a:off x="2865376" y="2713005"/>
          <a:ext cx="649721" cy="271177"/>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cdr:x>
      <cdr:y>0.22831</cdr:y>
    </cdr:from>
    <cdr:to>
      <cdr:x>0.60953</cdr:x>
      <cdr:y>0.97269</cdr:y>
    </cdr:to>
    <cdr:sp macro="" textlink="">
      <cdr:nvSpPr>
        <cdr:cNvPr id="2" name="円 1"/>
        <cdr:cNvSpPr/>
      </cdr:nvSpPr>
      <cdr:spPr>
        <a:xfrm xmlns:a="http://schemas.openxmlformats.org/drawingml/2006/main">
          <a:off x="-3059832" y="919522"/>
          <a:ext cx="2940699" cy="2998054"/>
        </a:xfrm>
        <a:prstGeom xmlns:a="http://schemas.openxmlformats.org/drawingml/2006/main" prst="pie">
          <a:avLst>
            <a:gd name="adj1" fmla="val 16125182"/>
            <a:gd name="adj2" fmla="val 2912206"/>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82370CC0-EFD0-4F44-921C-80CF6A24DB91}" type="datetimeFigureOut">
              <a:rPr kumimoji="1" lang="ja-JP" altLang="en-US" smtClean="0"/>
              <a:t>2019/10/8</a:t>
            </a:fld>
            <a:endParaRPr kumimoji="1" lang="ja-JP" altLang="en-US"/>
          </a:p>
        </p:txBody>
      </p:sp>
      <p:sp>
        <p:nvSpPr>
          <p:cNvPr id="4" name="フッター プレースホルダー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5DA2FD31-BDEF-4DF1-9352-6EF576E36BF5}" type="slidenum">
              <a:rPr kumimoji="1" lang="ja-JP" altLang="en-US" smtClean="0"/>
              <a:t>‹#›</a:t>
            </a:fld>
            <a:endParaRPr kumimoji="1" lang="ja-JP" altLang="en-US"/>
          </a:p>
        </p:txBody>
      </p:sp>
    </p:spTree>
    <p:extLst>
      <p:ext uri="{BB962C8B-B14F-4D97-AF65-F5344CB8AC3E}">
        <p14:creationId xmlns:p14="http://schemas.microsoft.com/office/powerpoint/2010/main" val="1591096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74FA25E0-A56A-47F4-AA84-AC9B11D0B4DD}" type="datetimeFigureOut">
              <a:rPr kumimoji="1" lang="ja-JP" altLang="en-US" smtClean="0"/>
              <a:t>2019/10/8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99381FF2-2227-461E-AFEF-63DA0B3D21A1}" type="slidenum">
              <a:rPr kumimoji="1" lang="ja-JP" altLang="en-US" smtClean="0"/>
              <a:t>‹#›</a:t>
            </a:fld>
            <a:endParaRPr kumimoji="1" lang="ja-JP" altLang="en-US"/>
          </a:p>
        </p:txBody>
      </p:sp>
    </p:spTree>
    <p:extLst>
      <p:ext uri="{BB962C8B-B14F-4D97-AF65-F5344CB8AC3E}">
        <p14:creationId xmlns:p14="http://schemas.microsoft.com/office/powerpoint/2010/main" val="1995750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表紙">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 name="タイトル 1"/>
          <p:cNvSpPr>
            <a:spLocks noGrp="1"/>
          </p:cNvSpPr>
          <p:nvPr>
            <p:ph type="ctrTitle" idx="4294967295"/>
          </p:nvPr>
        </p:nvSpPr>
        <p:spPr>
          <a:xfrm>
            <a:off x="685800" y="2130425"/>
            <a:ext cx="7772400" cy="1470025"/>
          </a:xfrm>
        </p:spPr>
        <p:txBody>
          <a:bodyPr/>
          <a:lstStyle/>
          <a:p>
            <a:r>
              <a:rPr kumimoji="1" lang="ja-JP" altLang="en-US" smtClean="0"/>
              <a:t>マスター タイトルの書式設定</a:t>
            </a:r>
            <a:endParaRPr kumimoji="1" lang="ja-JP" altLang="en-US" dirty="0"/>
          </a:p>
        </p:txBody>
      </p:sp>
      <p:sp>
        <p:nvSpPr>
          <p:cNvPr id="21" name="サブタイトル 2"/>
          <p:cNvSpPr>
            <a:spLocks noGrp="1"/>
          </p:cNvSpPr>
          <p:nvPr>
            <p:ph type="subTitle" idx="4294967295"/>
          </p:nvPr>
        </p:nvSpPr>
        <p:spPr>
          <a:xfrm>
            <a:off x="1371600" y="3886200"/>
            <a:ext cx="6400800" cy="1752600"/>
          </a:xfrm>
        </p:spPr>
        <p:txBody>
          <a:bodyPr/>
          <a:lstStyle/>
          <a:p>
            <a:r>
              <a:rPr kumimoji="1" lang="ja-JP" altLang="en-US" smtClean="0"/>
              <a:t>マスター サブタイトルの書式設定</a:t>
            </a:r>
            <a:endParaRPr kumimoji="1" lang="ja-JP" altLang="en-US"/>
          </a:p>
        </p:txBody>
      </p:sp>
    </p:spTree>
    <p:extLst>
      <p:ext uri="{BB962C8B-B14F-4D97-AF65-F5344CB8AC3E}">
        <p14:creationId xmlns:p14="http://schemas.microsoft.com/office/powerpoint/2010/main" val="8172475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グレーヘッダー">
    <p:spTree>
      <p:nvGrpSpPr>
        <p:cNvPr id="1" name=""/>
        <p:cNvGrpSpPr/>
        <p:nvPr/>
      </p:nvGrpSpPr>
      <p:grpSpPr>
        <a:xfrm>
          <a:off x="0" y="0"/>
          <a:ext cx="0" cy="0"/>
          <a:chOff x="0" y="0"/>
          <a:chExt cx="0" cy="0"/>
        </a:xfrm>
      </p:grpSpPr>
      <p:pic>
        <p:nvPicPr>
          <p:cNvPr id="4" name="図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360"/>
            <a:ext cx="9144000" cy="877824"/>
          </a:xfrm>
          <a:prstGeom prst="rect">
            <a:avLst/>
          </a:prstGeom>
        </p:spPr>
      </p:pic>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AB5CB-76D4-4E4C-BBFD-05C6B7D3B877}" type="slidenum">
              <a:rPr kumimoji="1" lang="ja-JP" altLang="en-US" smtClean="0"/>
              <a:t>‹#›</a:t>
            </a:fld>
            <a:endParaRPr kumimoji="1" lang="ja-JP" altLang="en-US"/>
          </a:p>
        </p:txBody>
      </p:sp>
    </p:spTree>
    <p:extLst>
      <p:ext uri="{BB962C8B-B14F-4D97-AF65-F5344CB8AC3E}">
        <p14:creationId xmlns:p14="http://schemas.microsoft.com/office/powerpoint/2010/main" val="1683147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reserve="1">
  <p:cSld name="白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80728"/>
            <a:ext cx="3008313" cy="670396"/>
          </a:xfrm>
        </p:spPr>
        <p:txBody>
          <a:bodyPr anchor="b"/>
          <a:lstStyle>
            <a:lvl1pPr algn="l">
              <a:defRPr sz="2000" b="1"/>
            </a:lvl1pPr>
          </a:lstStyle>
          <a:p>
            <a:r>
              <a:rPr kumimoji="1" lang="ja-JP" altLang="en-US" smtClean="0"/>
              <a:t>マスター タイトルの書式設定</a:t>
            </a:r>
            <a:endParaRPr kumimoji="1" lang="ja-JP" altLang="en-US" dirty="0"/>
          </a:p>
        </p:txBody>
      </p:sp>
      <p:sp>
        <p:nvSpPr>
          <p:cNvPr id="3" name="コンテンツ プレースホルダー 2"/>
          <p:cNvSpPr>
            <a:spLocks noGrp="1"/>
          </p:cNvSpPr>
          <p:nvPr>
            <p:ph idx="1"/>
          </p:nvPr>
        </p:nvSpPr>
        <p:spPr>
          <a:xfrm>
            <a:off x="3575050" y="332657"/>
            <a:ext cx="5111750" cy="56886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988841"/>
            <a:ext cx="3008313" cy="4032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AB5CB-76D4-4E4C-BBFD-05C6B7D3B877}" type="slidenum">
              <a:rPr kumimoji="1" lang="ja-JP" altLang="en-US" smtClean="0"/>
              <a:t>‹#›</a:t>
            </a:fld>
            <a:endParaRPr kumimoji="1" lang="ja-JP" altLang="en-US"/>
          </a:p>
        </p:txBody>
      </p:sp>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
            <a:ext cx="2468676" cy="877751"/>
          </a:xfrm>
          <a:prstGeom prst="rect">
            <a:avLst/>
          </a:prstGeom>
        </p:spPr>
      </p:pic>
    </p:spTree>
    <p:extLst>
      <p:ext uri="{BB962C8B-B14F-4D97-AF65-F5344CB8AC3E}">
        <p14:creationId xmlns:p14="http://schemas.microsoft.com/office/powerpoint/2010/main" val="18465836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縦位置レイアウト">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フッター プレースホルダー 2"/>
          <p:cNvSpPr>
            <a:spLocks noGrp="1"/>
          </p:cNvSpPr>
          <p:nvPr>
            <p:ph type="ftr" sz="quarter" idx="10"/>
          </p:nvPr>
        </p:nvSpPr>
        <p:spPr/>
        <p:txBody>
          <a:bodyPr/>
          <a:lstStyle/>
          <a:p>
            <a:endParaRPr kumimoji="1" lang="ja-JP" altLang="en-US"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a:t>
            </a:fld>
            <a:endParaRPr lang="ja-JP" altLang="en-US"/>
          </a:p>
        </p:txBody>
      </p:sp>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17" y="0"/>
            <a:ext cx="1438656" cy="6858000"/>
          </a:xfrm>
          <a:prstGeom prst="rect">
            <a:avLst/>
          </a:prstGeom>
        </p:spPr>
      </p:pic>
    </p:spTree>
    <p:extLst>
      <p:ext uri="{BB962C8B-B14F-4D97-AF65-F5344CB8AC3E}">
        <p14:creationId xmlns:p14="http://schemas.microsoft.com/office/powerpoint/2010/main" val="14584209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表紙">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 name="タイトル 1"/>
          <p:cNvSpPr>
            <a:spLocks noGrp="1"/>
          </p:cNvSpPr>
          <p:nvPr>
            <p:ph type="ctrTitle" idx="4294967295"/>
          </p:nvPr>
        </p:nvSpPr>
        <p:spPr>
          <a:xfrm>
            <a:off x="685800" y="2130425"/>
            <a:ext cx="7772400" cy="1470025"/>
          </a:xfrm>
        </p:spPr>
        <p:txBody>
          <a:bodyPr/>
          <a:lstStyle/>
          <a:p>
            <a:endParaRPr kumimoji="1" lang="ja-JP" altLang="en-US"/>
          </a:p>
        </p:txBody>
      </p:sp>
      <p:sp>
        <p:nvSpPr>
          <p:cNvPr id="18" name="サブタイトル 2"/>
          <p:cNvSpPr>
            <a:spLocks noGrp="1"/>
          </p:cNvSpPr>
          <p:nvPr>
            <p:ph type="subTitle" idx="4294967295"/>
          </p:nvPr>
        </p:nvSpPr>
        <p:spPr>
          <a:xfrm>
            <a:off x="1371600" y="3886200"/>
            <a:ext cx="6400800" cy="1752600"/>
          </a:xfrm>
        </p:spPr>
        <p:txBody>
          <a:bodyPr/>
          <a:lstStyle/>
          <a:p>
            <a:endParaRPr kumimoji="1" lang="ja-JP" altLang="en-US"/>
          </a:p>
        </p:txBody>
      </p:sp>
    </p:spTree>
    <p:extLst>
      <p:ext uri="{BB962C8B-B14F-4D97-AF65-F5344CB8AC3E}">
        <p14:creationId xmlns:p14="http://schemas.microsoft.com/office/powerpoint/2010/main" val="18299140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グレーヘッダー">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4AB5CB-76D4-4E4C-BBFD-05C6B7D3B877}" type="slidenum">
              <a:rPr kumimoji="1" lang="ja-JP" altLang="en-US" smtClean="0"/>
              <a:t>‹#›</a:t>
            </a:fld>
            <a:endParaRPr kumimoji="1" lang="ja-JP" altLang="en-US"/>
          </a:p>
        </p:txBody>
      </p:sp>
      <p:pic>
        <p:nvPicPr>
          <p:cNvPr id="7" name="図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 y="0"/>
            <a:ext cx="9143245" cy="865561"/>
          </a:xfrm>
          <a:prstGeom prst="rect">
            <a:avLst/>
          </a:prstGeom>
        </p:spPr>
      </p:pic>
    </p:spTree>
    <p:extLst>
      <p:ext uri="{BB962C8B-B14F-4D97-AF65-F5344CB8AC3E}">
        <p14:creationId xmlns:p14="http://schemas.microsoft.com/office/powerpoint/2010/main" val="241962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白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980728"/>
            <a:ext cx="3008313" cy="670396"/>
          </a:xfrm>
        </p:spPr>
        <p:txBody>
          <a:bodyPr anchor="b"/>
          <a:lstStyle>
            <a:lvl1pPr algn="l">
              <a:defRPr sz="2000" b="1"/>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3575050" y="332656"/>
            <a:ext cx="5111750" cy="56886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988841"/>
            <a:ext cx="3008313" cy="40324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4AB5CB-76D4-4E4C-BBFD-05C6B7D3B877}" type="slidenum">
              <a:rPr kumimoji="1" lang="ja-JP" altLang="en-US" smtClean="0"/>
              <a:t>‹#›</a:t>
            </a:fld>
            <a:endParaRPr kumimoji="1" lang="ja-JP" altLang="en-US"/>
          </a:p>
        </p:txBody>
      </p:sp>
      <p:pic>
        <p:nvPicPr>
          <p:cNvPr id="8" name="図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2462581" cy="877751"/>
          </a:xfrm>
          <a:prstGeom prst="rect">
            <a:avLst/>
          </a:prstGeom>
        </p:spPr>
      </p:pic>
    </p:spTree>
    <p:extLst>
      <p:ext uri="{BB962C8B-B14F-4D97-AF65-F5344CB8AC3E}">
        <p14:creationId xmlns:p14="http://schemas.microsoft.com/office/powerpoint/2010/main" val="13679673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縦位置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フッター プレースホルダー 2"/>
          <p:cNvSpPr>
            <a:spLocks noGrp="1"/>
          </p:cNvSpPr>
          <p:nvPr>
            <p:ph type="ftr" sz="quarter" idx="10"/>
          </p:nvPr>
        </p:nvSpPr>
        <p:spPr/>
        <p:txBody>
          <a:bodyPr/>
          <a:lstStyle/>
          <a:p>
            <a:endParaRPr kumimoji="1" lang="ja-JP" altLang="en-US"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a:t>
            </a:fld>
            <a:endParaRPr lang="ja-JP" altLang="en-US"/>
          </a:p>
        </p:txBody>
      </p:sp>
      <p:pic>
        <p:nvPicPr>
          <p:cNvPr id="5" name="図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38656" cy="6858000"/>
          </a:xfrm>
          <a:prstGeom prst="rect">
            <a:avLst/>
          </a:prstGeom>
        </p:spPr>
      </p:pic>
    </p:spTree>
    <p:extLst>
      <p:ext uri="{BB962C8B-B14F-4D97-AF65-F5344CB8AC3E}">
        <p14:creationId xmlns:p14="http://schemas.microsoft.com/office/powerpoint/2010/main" val="33190581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403648" y="116632"/>
            <a:ext cx="7283152" cy="64807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340768"/>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フッター プレースホルダー 4"/>
          <p:cNvSpPr>
            <a:spLocks noGrp="1"/>
          </p:cNvSpPr>
          <p:nvPr>
            <p:ph type="ftr" sz="quarter" idx="3"/>
          </p:nvPr>
        </p:nvSpPr>
        <p:spPr>
          <a:xfrm>
            <a:off x="6516216" y="6309320"/>
            <a:ext cx="2160240" cy="360000"/>
          </a:xfrm>
          <a:prstGeom prst="rect">
            <a:avLst/>
          </a:prstGeom>
          <a:blipFill>
            <a:blip r:embed="rId6"/>
            <a:stretch>
              <a:fillRect/>
            </a:stretch>
          </a:blipFill>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3505200" y="6309320"/>
            <a:ext cx="2133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E4AB5CB-76D4-4E4C-BBFD-05C6B7D3B877}" type="slidenum">
              <a:rPr lang="ja-JP" altLang="en-US" smtClean="0"/>
              <a:pPr/>
              <a:t>‹#›</a:t>
            </a:fld>
            <a:endParaRPr lang="ja-JP" altLang="en-US"/>
          </a:p>
        </p:txBody>
      </p:sp>
    </p:spTree>
    <p:extLst>
      <p:ext uri="{BB962C8B-B14F-4D97-AF65-F5344CB8AC3E}">
        <p14:creationId xmlns:p14="http://schemas.microsoft.com/office/powerpoint/2010/main" val="294257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65" r:id="rId4"/>
  </p:sldLayoutIdLst>
  <p:timing>
    <p:tnLst>
      <p:par>
        <p:cTn id="1" dur="indefinite" restart="never" nodeType="tmRoot"/>
      </p:par>
    </p:tnLst>
  </p:timing>
  <p:hf hdr="0" dt="0"/>
  <p:txStyles>
    <p:titleStyle>
      <a:lvl1pPr algn="ctr" defTabSz="914400" rtl="0" eaLnBrk="1" latinLnBrk="0" hangingPunct="1">
        <a:spcBef>
          <a:spcPct val="0"/>
        </a:spcBef>
        <a:buNone/>
        <a:defRPr kumimoji="1"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j-ea"/>
          <a:ea typeface="+mj-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j-ea"/>
          <a:ea typeface="+mj-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ea"/>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ea"/>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ea"/>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1403648" y="116632"/>
            <a:ext cx="7283152" cy="648072"/>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340768"/>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フッター プレースホルダー 4"/>
          <p:cNvSpPr>
            <a:spLocks noGrp="1"/>
          </p:cNvSpPr>
          <p:nvPr>
            <p:ph type="ftr" sz="quarter" idx="3"/>
          </p:nvPr>
        </p:nvSpPr>
        <p:spPr>
          <a:xfrm>
            <a:off x="5220072" y="6309320"/>
            <a:ext cx="3643200" cy="342000"/>
          </a:xfrm>
          <a:prstGeom prst="rect">
            <a:avLst/>
          </a:prstGeom>
          <a:blipFill>
            <a:blip r:embed="rId6"/>
            <a:stretch>
              <a:fillRect/>
            </a:stretch>
          </a:blipFill>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175956" y="6309320"/>
            <a:ext cx="79208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E4AB5CB-76D4-4E4C-BBFD-05C6B7D3B877}" type="slidenum">
              <a:rPr lang="ja-JP" altLang="en-US" smtClean="0"/>
              <a:pPr/>
              <a:t>‹#›</a:t>
            </a:fld>
            <a:endParaRPr lang="ja-JP" altLang="en-US"/>
          </a:p>
        </p:txBody>
      </p:sp>
    </p:spTree>
    <p:extLst>
      <p:ext uri="{BB962C8B-B14F-4D97-AF65-F5344CB8AC3E}">
        <p14:creationId xmlns:p14="http://schemas.microsoft.com/office/powerpoint/2010/main" val="116261544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6" r:id="rId4"/>
  </p:sldLayoutIdLst>
  <p:timing>
    <p:tnLst>
      <p:par>
        <p:cTn id="1" dur="indefinite" restart="never" nodeType="tmRoot"/>
      </p:par>
    </p:tnLst>
  </p:timing>
  <p:hf hdr="0" dt="0"/>
  <p:txStyles>
    <p:titleStyle>
      <a:lvl1pPr algn="ctr" defTabSz="914400" rtl="0" eaLnBrk="1" latinLnBrk="0" hangingPunct="1">
        <a:spcBef>
          <a:spcPct val="0"/>
        </a:spcBef>
        <a:buNone/>
        <a:defRPr kumimoji="1"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4.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a:spLocks noGrp="1"/>
          </p:cNvSpPr>
          <p:nvPr>
            <p:ph type="ctrTitle" idx="4294967295"/>
          </p:nvPr>
        </p:nvSpPr>
        <p:spPr>
          <a:xfrm>
            <a:off x="395536" y="2852936"/>
            <a:ext cx="8568952" cy="1470025"/>
          </a:xfrm>
        </p:spPr>
        <p:txBody>
          <a:bodyPr>
            <a:normAutofit fontScale="90000"/>
          </a:bodyPr>
          <a:lstStyle/>
          <a:p>
            <a:r>
              <a:rPr kumimoji="1" lang="ja-JP" altLang="en-US" dirty="0" smtClean="0"/>
              <a:t>熊本県と</a:t>
            </a:r>
            <a:r>
              <a:rPr kumimoji="1" lang="en-US" altLang="ja-JP" dirty="0" smtClean="0"/>
              <a:t>JICA</a:t>
            </a:r>
            <a:r>
              <a:rPr kumimoji="1" lang="ja-JP" altLang="en-US" dirty="0" smtClean="0"/>
              <a:t>の連携にかかるアンケート</a:t>
            </a:r>
            <a:r>
              <a:rPr kumimoji="1" lang="ja-JP" altLang="en-US" dirty="0" smtClean="0"/>
              <a:t>結果</a:t>
            </a:r>
            <a:r>
              <a:rPr kumimoji="1" lang="en-US" altLang="ja-JP" dirty="0" smtClean="0"/>
              <a:t/>
            </a:r>
            <a:br>
              <a:rPr kumimoji="1" lang="en-US" altLang="ja-JP" dirty="0" smtClean="0"/>
            </a:br>
            <a:r>
              <a:rPr lang="ja-JP" altLang="en-US" dirty="0" smtClean="0"/>
              <a:t>（速報版）</a:t>
            </a:r>
            <a:r>
              <a:rPr lang="en-US" altLang="ja-JP" dirty="0" smtClean="0"/>
              <a:t/>
            </a:r>
            <a:br>
              <a:rPr lang="en-US" altLang="ja-JP" dirty="0" smtClean="0"/>
            </a:br>
            <a:r>
              <a:rPr lang="en-US" altLang="ja-JP" dirty="0"/>
              <a:t/>
            </a:r>
            <a:br>
              <a:rPr lang="en-US" altLang="ja-JP" dirty="0"/>
            </a:br>
            <a:r>
              <a:rPr lang="en-US" altLang="ja-JP" dirty="0" smtClean="0"/>
              <a:t>2019</a:t>
            </a:r>
            <a:r>
              <a:rPr lang="ja-JP" altLang="en-US" dirty="0" smtClean="0"/>
              <a:t>年</a:t>
            </a:r>
            <a:r>
              <a:rPr lang="en-US" altLang="ja-JP" dirty="0" smtClean="0"/>
              <a:t>10</a:t>
            </a:r>
            <a:r>
              <a:rPr lang="ja-JP" altLang="en-US" dirty="0" smtClean="0"/>
              <a:t>月</a:t>
            </a:r>
            <a:r>
              <a:rPr lang="en-US" altLang="ja-JP" dirty="0" smtClean="0"/>
              <a:t>9</a:t>
            </a:r>
            <a:r>
              <a:rPr lang="ja-JP" altLang="en-US" dirty="0" smtClean="0"/>
              <a:t>日</a:t>
            </a:r>
            <a:endParaRPr kumimoji="1" lang="ja-JP" altLang="en-US" dirty="0"/>
          </a:p>
        </p:txBody>
      </p:sp>
    </p:spTree>
    <p:extLst>
      <p:ext uri="{BB962C8B-B14F-4D97-AF65-F5344CB8AC3E}">
        <p14:creationId xmlns:p14="http://schemas.microsoft.com/office/powerpoint/2010/main" val="1962468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47664" y="116632"/>
            <a:ext cx="7139136" cy="648072"/>
          </a:xfrm>
        </p:spPr>
        <p:txBody>
          <a:bodyPr/>
          <a:lstStyle/>
          <a:p>
            <a:r>
              <a:rPr kumimoji="1" lang="ja-JP" altLang="en-US" dirty="0" smtClean="0"/>
              <a:t>調査概要</a:t>
            </a:r>
            <a:endParaRPr kumimoji="1" lang="ja-JP" altLang="en-US"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1</a:t>
            </a:fld>
            <a:endParaRPr lang="ja-JP" altLang="en-US"/>
          </a:p>
        </p:txBody>
      </p:sp>
      <p:sp>
        <p:nvSpPr>
          <p:cNvPr id="5" name="正方形/長方形 4"/>
          <p:cNvSpPr/>
          <p:nvPr/>
        </p:nvSpPr>
        <p:spPr>
          <a:xfrm>
            <a:off x="2051720" y="765116"/>
            <a:ext cx="6742584" cy="5078313"/>
          </a:xfrm>
          <a:prstGeom prst="rect">
            <a:avLst/>
          </a:prstGeom>
        </p:spPr>
        <p:txBody>
          <a:bodyPr wrap="square">
            <a:spAutoFit/>
          </a:bodyPr>
          <a:lstStyle/>
          <a:p>
            <a:pPr algn="just">
              <a:spcAft>
                <a:spcPts val="0"/>
              </a:spcAft>
            </a:pPr>
            <a:r>
              <a:rPr lang="en-US" altLang="ja-JP" kern="100" dirty="0">
                <a:latin typeface="Arial" panose="020B0604020202020204" pitchFamily="34" charset="0"/>
                <a:ea typeface="ＭＳ ゴシック" panose="020B0609070205080204" pitchFamily="49" charset="-128"/>
                <a:cs typeface="Times New Roman" panose="02020603050405020304" pitchFamily="18" charset="0"/>
              </a:rPr>
              <a:t> </a:t>
            </a:r>
            <a:endParaRPr lang="ja-JP" altLang="ja-JP" kern="100" dirty="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調査</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期間</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2019</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年</a:t>
            </a:r>
            <a:r>
              <a:rPr lang="en-US" altLang="ja-JP" kern="100" dirty="0">
                <a:latin typeface="Arial" panose="020B0604020202020204" pitchFamily="34" charset="0"/>
                <a:ea typeface="ＭＳ ゴシック" panose="020B0609070205080204" pitchFamily="49" charset="-128"/>
                <a:cs typeface="Times New Roman" panose="02020603050405020304" pitchFamily="18" charset="0"/>
              </a:rPr>
              <a:t>8</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月末日～</a:t>
            </a:r>
            <a:r>
              <a:rPr lang="en-US" altLang="ja-JP" kern="100" dirty="0">
                <a:latin typeface="Arial" panose="020B0604020202020204" pitchFamily="34" charset="0"/>
                <a:ea typeface="ＭＳ ゴシック" panose="020B0609070205080204" pitchFamily="49" charset="-128"/>
                <a:cs typeface="Times New Roman" panose="02020603050405020304" pitchFamily="18" charset="0"/>
              </a:rPr>
              <a:t>10</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月</a:t>
            </a:r>
            <a:r>
              <a:rPr lang="en-US" altLang="ja-JP" kern="100" dirty="0">
                <a:latin typeface="Arial" panose="020B0604020202020204" pitchFamily="34" charset="0"/>
                <a:ea typeface="ＭＳ ゴシック" panose="020B0609070205080204" pitchFamily="49" charset="-128"/>
                <a:cs typeface="Times New Roman" panose="02020603050405020304" pitchFamily="18" charset="0"/>
              </a:rPr>
              <a:t>1</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日</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・目　的　：熊本県経済のグローバル化や事業継承を担う人材</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の育成のため、熊本県及び熊本県立大学との連携</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事業を実施するにあたり、熊本県下経済界の外国</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人労働者を含む人材に関するニーズを調査する。</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endParaRPr lang="ja-JP" altLang="ja-JP" kern="100" dirty="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・調査</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対象</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：①</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熊本県</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農業法人協会</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会員</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（会員数</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92</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名）</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②</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熊本商工</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会議所</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会員</a:t>
            </a: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（会員</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数</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665</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名）</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従業員</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10</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名以上で熊本商工会議所にメールアド</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レスを登録している会員事業所（うち</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54</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件は送</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信不能） </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③</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熊本</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経済</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同友会会員</a:t>
            </a: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（会員</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数</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278</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名）</a:t>
            </a:r>
            <a:endPar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endParaRPr>
          </a:p>
          <a:p>
            <a:pPr algn="just">
              <a:spcAft>
                <a:spcPts val="0"/>
              </a:spcAft>
            </a:pPr>
            <a:r>
              <a:rPr lang="ja-JP" altLang="en-US" kern="100" dirty="0">
                <a:latin typeface="Arial" panose="020B0604020202020204" pitchFamily="34" charset="0"/>
                <a:ea typeface="ＭＳ ゴシック" panose="020B0609070205080204" pitchFamily="49" charset="-128"/>
                <a:cs typeface="Times New Roman" panose="02020603050405020304" pitchFamily="18" charset="0"/>
              </a:rPr>
              <a:t>　</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　　　　　④熊本県観光連盟（会員数</a:t>
            </a:r>
            <a:r>
              <a:rPr lang="en-US" altLang="ja-JP" kern="100" dirty="0" smtClean="0">
                <a:latin typeface="Arial" panose="020B0604020202020204" pitchFamily="34" charset="0"/>
                <a:ea typeface="ＭＳ ゴシック" panose="020B0609070205080204" pitchFamily="49" charset="-128"/>
                <a:cs typeface="Times New Roman" panose="02020603050405020304" pitchFamily="18" charset="0"/>
              </a:rPr>
              <a:t>270</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団体）</a:t>
            </a:r>
            <a:endParaRPr lang="ja-JP" altLang="ja-JP" kern="100" dirty="0">
              <a:latin typeface="Arial" panose="020B0604020202020204" pitchFamily="34" charset="0"/>
              <a:ea typeface="ＭＳ ゴシック" panose="020B0609070205080204" pitchFamily="49" charset="-128"/>
              <a:cs typeface="Times New Roman" panose="02020603050405020304" pitchFamily="18" charset="0"/>
            </a:endParaRPr>
          </a:p>
          <a:p>
            <a:pPr marL="1439863" indent="-1439863" algn="just">
              <a:spcAft>
                <a:spcPts val="0"/>
              </a:spcAft>
            </a:pP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・調査</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方法</a:t>
            </a:r>
            <a:r>
              <a:rPr lang="ja-JP" altLang="en-US" kern="100" dirty="0" smtClean="0">
                <a:latin typeface="Arial" panose="020B0604020202020204" pitchFamily="34" charset="0"/>
                <a:ea typeface="ＭＳ ゴシック" panose="020B0609070205080204" pitchFamily="49" charset="-128"/>
                <a:cs typeface="Times New Roman" panose="02020603050405020304" pitchFamily="18" charset="0"/>
              </a:rPr>
              <a:t>：上記①～④の各組織に対して協力を依頼。各会員に対し、</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郵送</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a:t>
            </a:r>
            <a:r>
              <a:rPr lang="en-US" altLang="ja-JP" kern="100" dirty="0">
                <a:latin typeface="Arial" panose="020B0604020202020204" pitchFamily="34" charset="0"/>
                <a:ea typeface="ＭＳ ゴシック" panose="020B0609070205080204" pitchFamily="49" charset="-128"/>
                <a:cs typeface="Times New Roman" panose="02020603050405020304" pitchFamily="18" charset="0"/>
              </a:rPr>
              <a:t>FAX</a:t>
            </a:r>
            <a:r>
              <a:rPr lang="ja-JP" altLang="ja-JP" kern="100" dirty="0" err="1">
                <a:latin typeface="Arial" panose="020B0604020202020204" pitchFamily="34" charset="0"/>
                <a:ea typeface="ＭＳ ゴシック" panose="020B0609070205080204" pitchFamily="49" charset="-128"/>
                <a:cs typeface="Times New Roman" panose="02020603050405020304" pitchFamily="18" charset="0"/>
              </a:rPr>
              <a:t>、</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インターネット上の専用ページからの回答により</a:t>
            </a:r>
            <a:r>
              <a:rPr lang="ja-JP" altLang="ja-JP" kern="100" dirty="0" smtClean="0">
                <a:latin typeface="Arial" panose="020B0604020202020204" pitchFamily="34" charset="0"/>
                <a:ea typeface="ＭＳ ゴシック" panose="020B0609070205080204" pitchFamily="49" charset="-128"/>
                <a:cs typeface="Times New Roman" panose="02020603050405020304" pitchFamily="18" charset="0"/>
              </a:rPr>
              <a:t>調査票</a:t>
            </a: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を回収</a:t>
            </a:r>
          </a:p>
          <a:p>
            <a:pPr algn="just">
              <a:spcAft>
                <a:spcPts val="0"/>
              </a:spcAft>
            </a:pPr>
            <a:r>
              <a:rPr lang="ja-JP" altLang="ja-JP" kern="100" dirty="0">
                <a:latin typeface="Arial" panose="020B0604020202020204" pitchFamily="34" charset="0"/>
                <a:ea typeface="ＭＳ ゴシック" panose="020B0609070205080204" pitchFamily="49" charset="-128"/>
                <a:cs typeface="Times New Roman" panose="02020603050405020304" pitchFamily="18" charset="0"/>
              </a:rPr>
              <a:t>・回答数　　</a:t>
            </a:r>
            <a:r>
              <a:rPr lang="en-US" altLang="ja-JP" kern="100" dirty="0">
                <a:latin typeface="Arial" panose="020B0604020202020204" pitchFamily="34" charset="0"/>
                <a:ea typeface="ＭＳ ゴシック" panose="020B0609070205080204" pitchFamily="49" charset="-128"/>
                <a:cs typeface="Times New Roman" panose="02020603050405020304" pitchFamily="18" charset="0"/>
              </a:rPr>
              <a:t>173</a:t>
            </a:r>
            <a:endParaRPr lang="ja-JP" altLang="ja-JP" kern="100" dirty="0">
              <a:latin typeface="Arial" panose="020B0604020202020204" pitchFamily="34" charset="0"/>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4126494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2374" y="789871"/>
            <a:ext cx="3273046" cy="458506"/>
          </a:xfrm>
        </p:spPr>
        <p:txBody>
          <a:bodyPr>
            <a:normAutofit/>
          </a:bodyPr>
          <a:lstStyle/>
          <a:p>
            <a:pPr algn="l"/>
            <a:r>
              <a:rPr lang="en-US" altLang="ja-JP" sz="1600" dirty="0" smtClean="0"/>
              <a:t>【</a:t>
            </a:r>
            <a:r>
              <a:rPr lang="ja-JP" altLang="en-US" sz="1600" dirty="0" smtClean="0"/>
              <a:t>回答企業・団体の概要</a:t>
            </a:r>
            <a:r>
              <a:rPr lang="en-US" altLang="ja-JP" sz="1600" dirty="0" smtClean="0"/>
              <a:t>】</a:t>
            </a:r>
            <a:endParaRPr kumimoji="1" lang="ja-JP" altLang="en-US" sz="1600" dirty="0"/>
          </a:p>
        </p:txBody>
      </p:sp>
      <p:sp>
        <p:nvSpPr>
          <p:cNvPr id="3" name="フッター プレースホルダー 2"/>
          <p:cNvSpPr>
            <a:spLocks noGrp="1"/>
          </p:cNvSpPr>
          <p:nvPr>
            <p:ph type="ftr" sz="quarter" idx="10"/>
          </p:nvPr>
        </p:nvSpPr>
        <p:spPr/>
        <p:txBody>
          <a:bodyPr/>
          <a:lstStyle/>
          <a:p>
            <a:endParaRPr kumimoji="1" lang="ja-JP" altLang="en-US"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2</a:t>
            </a:fld>
            <a:endParaRPr lang="ja-JP" altLang="en-US"/>
          </a:p>
        </p:txBody>
      </p:sp>
      <p:graphicFrame>
        <p:nvGraphicFramePr>
          <p:cNvPr id="8" name="グラフ 7"/>
          <p:cNvGraphicFramePr>
            <a:graphicFrameLocks/>
          </p:cNvGraphicFramePr>
          <p:nvPr>
            <p:extLst>
              <p:ext uri="{D42A27DB-BD31-4B8C-83A1-F6EECF244321}">
                <p14:modId xmlns:p14="http://schemas.microsoft.com/office/powerpoint/2010/main" val="4154401078"/>
              </p:ext>
            </p:extLst>
          </p:nvPr>
        </p:nvGraphicFramePr>
        <p:xfrm>
          <a:off x="1117527" y="234316"/>
          <a:ext cx="4828882" cy="429236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35959" y="4288456"/>
            <a:ext cx="1699737" cy="830997"/>
          </a:xfrm>
          <a:prstGeom prst="rect">
            <a:avLst/>
          </a:prstGeom>
          <a:noFill/>
        </p:spPr>
        <p:txBody>
          <a:bodyPr wrap="square" rtlCol="0">
            <a:spAutoFit/>
          </a:bodyPr>
          <a:lstStyle/>
          <a:p>
            <a:r>
              <a:rPr kumimoji="1" lang="ja-JP" altLang="en-US" sz="1600" b="1" dirty="0" smtClean="0">
                <a:latin typeface="+mj-ea"/>
                <a:ea typeface="+mj-ea"/>
              </a:rPr>
              <a:t>問</a:t>
            </a:r>
            <a:r>
              <a:rPr lang="en-US" altLang="ja-JP" sz="1600" b="1" dirty="0" smtClean="0">
                <a:latin typeface="+mj-ea"/>
                <a:ea typeface="+mj-ea"/>
              </a:rPr>
              <a:t>3.</a:t>
            </a:r>
            <a:endParaRPr kumimoji="1" lang="en-US" altLang="ja-JP" sz="1600" b="1" dirty="0" smtClean="0">
              <a:latin typeface="+mj-ea"/>
              <a:ea typeface="+mj-ea"/>
            </a:endParaRPr>
          </a:p>
          <a:p>
            <a:r>
              <a:rPr kumimoji="1" lang="ja-JP" altLang="en-US" sz="1600" b="1" dirty="0" smtClean="0">
                <a:latin typeface="+mj-ea"/>
                <a:ea typeface="+mj-ea"/>
              </a:rPr>
              <a:t>業種と企業規模</a:t>
            </a:r>
            <a:endParaRPr kumimoji="1" lang="en-US" altLang="ja-JP" sz="1600" b="1" dirty="0" smtClean="0">
              <a:latin typeface="+mj-ea"/>
              <a:ea typeface="+mj-ea"/>
            </a:endParaRPr>
          </a:p>
          <a:p>
            <a:r>
              <a:rPr kumimoji="1" lang="ja-JP" altLang="en-US" sz="1600" b="1" dirty="0" smtClean="0">
                <a:latin typeface="+mj-ea"/>
                <a:ea typeface="+mj-ea"/>
              </a:rPr>
              <a:t>（従業員数）</a:t>
            </a:r>
            <a:endParaRPr lang="en-US" altLang="ja-JP" sz="1600" b="1" dirty="0">
              <a:latin typeface="+mj-ea"/>
              <a:ea typeface="+mj-ea"/>
            </a:endParaRPr>
          </a:p>
        </p:txBody>
      </p:sp>
      <p:sp>
        <p:nvSpPr>
          <p:cNvPr id="9" name="四角形吹き出し 8"/>
          <p:cNvSpPr/>
          <p:nvPr/>
        </p:nvSpPr>
        <p:spPr>
          <a:xfrm>
            <a:off x="5364088" y="234316"/>
            <a:ext cx="3596418" cy="2762636"/>
          </a:xfrm>
          <a:prstGeom prst="wedgeRectCallout">
            <a:avLst>
              <a:gd name="adj1" fmla="val -75025"/>
              <a:gd name="adj2" fmla="val -21479"/>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761533826"/>
              </p:ext>
            </p:extLst>
          </p:nvPr>
        </p:nvGraphicFramePr>
        <p:xfrm>
          <a:off x="1889702" y="4145730"/>
          <a:ext cx="6948772" cy="2712270"/>
        </p:xfrm>
        <a:graphic>
          <a:graphicData uri="http://schemas.openxmlformats.org/drawingml/2006/table">
            <a:tbl>
              <a:tblPr>
                <a:tableStyleId>{5C22544A-7EE6-4342-B048-85BDC9FD1C3A}</a:tableStyleId>
              </a:tblPr>
              <a:tblGrid>
                <a:gridCol w="1982986">
                  <a:extLst>
                    <a:ext uri="{9D8B030D-6E8A-4147-A177-3AD203B41FA5}">
                      <a16:colId xmlns:a16="http://schemas.microsoft.com/office/drawing/2014/main" val="2020182639"/>
                    </a:ext>
                  </a:extLst>
                </a:gridCol>
                <a:gridCol w="875043">
                  <a:extLst>
                    <a:ext uri="{9D8B030D-6E8A-4147-A177-3AD203B41FA5}">
                      <a16:colId xmlns:a16="http://schemas.microsoft.com/office/drawing/2014/main" val="1898363378"/>
                    </a:ext>
                  </a:extLst>
                </a:gridCol>
                <a:gridCol w="875043">
                  <a:extLst>
                    <a:ext uri="{9D8B030D-6E8A-4147-A177-3AD203B41FA5}">
                      <a16:colId xmlns:a16="http://schemas.microsoft.com/office/drawing/2014/main" val="4149748014"/>
                    </a:ext>
                  </a:extLst>
                </a:gridCol>
                <a:gridCol w="875043">
                  <a:extLst>
                    <a:ext uri="{9D8B030D-6E8A-4147-A177-3AD203B41FA5}">
                      <a16:colId xmlns:a16="http://schemas.microsoft.com/office/drawing/2014/main" val="3931426465"/>
                    </a:ext>
                  </a:extLst>
                </a:gridCol>
                <a:gridCol w="875043">
                  <a:extLst>
                    <a:ext uri="{9D8B030D-6E8A-4147-A177-3AD203B41FA5}">
                      <a16:colId xmlns:a16="http://schemas.microsoft.com/office/drawing/2014/main" val="3902196867"/>
                    </a:ext>
                  </a:extLst>
                </a:gridCol>
                <a:gridCol w="875875">
                  <a:extLst>
                    <a:ext uri="{9D8B030D-6E8A-4147-A177-3AD203B41FA5}">
                      <a16:colId xmlns:a16="http://schemas.microsoft.com/office/drawing/2014/main" val="521712514"/>
                    </a:ext>
                  </a:extLst>
                </a:gridCol>
                <a:gridCol w="589739">
                  <a:extLst>
                    <a:ext uri="{9D8B030D-6E8A-4147-A177-3AD203B41FA5}">
                      <a16:colId xmlns:a16="http://schemas.microsoft.com/office/drawing/2014/main" val="1906560803"/>
                    </a:ext>
                  </a:extLst>
                </a:gridCol>
              </a:tblGrid>
              <a:tr h="244025">
                <a:tc>
                  <a:txBody>
                    <a:bodyPr/>
                    <a:lstStyle/>
                    <a:p>
                      <a:pPr algn="ctr">
                        <a:spcAft>
                          <a:spcPts val="0"/>
                        </a:spcAft>
                      </a:pPr>
                      <a:r>
                        <a:rPr lang="ja-JP" sz="1200" kern="100" dirty="0">
                          <a:effectLst/>
                        </a:rPr>
                        <a:t>業種と従業員数</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100" kern="100" dirty="0">
                          <a:effectLst/>
                        </a:rPr>
                        <a:t>5</a:t>
                      </a:r>
                      <a:r>
                        <a:rPr lang="ja-JP" sz="1100" kern="100" dirty="0">
                          <a:effectLst/>
                        </a:rPr>
                        <a:t>名以下</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100" kern="100" dirty="0">
                          <a:effectLst/>
                        </a:rPr>
                        <a:t>6</a:t>
                      </a:r>
                      <a:r>
                        <a:rPr lang="ja-JP" sz="1100" kern="100" dirty="0">
                          <a:effectLst/>
                        </a:rPr>
                        <a:t>〜</a:t>
                      </a:r>
                      <a:r>
                        <a:rPr lang="en-US" sz="1100" kern="100" dirty="0">
                          <a:effectLst/>
                        </a:rPr>
                        <a:t>20</a:t>
                      </a:r>
                      <a:r>
                        <a:rPr lang="ja-JP" sz="1100" kern="100" dirty="0">
                          <a:effectLst/>
                        </a:rPr>
                        <a:t>名</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100" kern="100" dirty="0">
                          <a:effectLst/>
                        </a:rPr>
                        <a:t>21</a:t>
                      </a:r>
                      <a:r>
                        <a:rPr lang="ja-JP" sz="1100" kern="100" dirty="0">
                          <a:effectLst/>
                        </a:rPr>
                        <a:t>～</a:t>
                      </a:r>
                      <a:r>
                        <a:rPr lang="en-US" sz="1100" kern="100" dirty="0">
                          <a:effectLst/>
                        </a:rPr>
                        <a:t>50</a:t>
                      </a:r>
                      <a:r>
                        <a:rPr lang="ja-JP" sz="1100" kern="100" dirty="0">
                          <a:effectLst/>
                        </a:rPr>
                        <a:t>名</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100" kern="100" dirty="0">
                          <a:effectLst/>
                        </a:rPr>
                        <a:t>51</a:t>
                      </a:r>
                      <a:r>
                        <a:rPr lang="ja-JP" sz="1100" kern="100" dirty="0">
                          <a:effectLst/>
                        </a:rPr>
                        <a:t>～</a:t>
                      </a:r>
                      <a:r>
                        <a:rPr lang="en-US" sz="1100" kern="100" dirty="0">
                          <a:effectLst/>
                        </a:rPr>
                        <a:t>300</a:t>
                      </a:r>
                      <a:r>
                        <a:rPr lang="ja-JP" sz="1100" kern="100" dirty="0">
                          <a:effectLst/>
                        </a:rPr>
                        <a:t>名</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100" kern="100" dirty="0">
                          <a:effectLst/>
                        </a:rPr>
                        <a:t>301</a:t>
                      </a:r>
                      <a:r>
                        <a:rPr lang="ja-JP" sz="1100" kern="100" dirty="0">
                          <a:effectLst/>
                        </a:rPr>
                        <a:t>名以上</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ja-JP" sz="1200" kern="100" dirty="0">
                          <a:effectLst/>
                        </a:rPr>
                        <a:t>総計</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2263816736"/>
                  </a:ext>
                </a:extLst>
              </a:tr>
              <a:tr h="158479">
                <a:tc>
                  <a:txBody>
                    <a:bodyPr/>
                    <a:lstStyle/>
                    <a:p>
                      <a:pPr algn="just">
                        <a:spcAft>
                          <a:spcPts val="0"/>
                        </a:spcAft>
                      </a:pPr>
                      <a:r>
                        <a:rPr lang="en-US" sz="1200" kern="100">
                          <a:effectLst/>
                        </a:rPr>
                        <a:t>A.</a:t>
                      </a:r>
                      <a:r>
                        <a:rPr lang="ja-JP" sz="1200" kern="100">
                          <a:effectLst/>
                        </a:rPr>
                        <a:t>製造業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9</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7</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dirty="0">
                          <a:effectLst/>
                        </a:rPr>
                        <a:t>6</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dirty="0">
                          <a:effectLst/>
                        </a:rPr>
                        <a:t>2</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2065683092"/>
                  </a:ext>
                </a:extLst>
              </a:tr>
              <a:tr h="158479">
                <a:tc>
                  <a:txBody>
                    <a:bodyPr/>
                    <a:lstStyle/>
                    <a:p>
                      <a:pPr algn="just">
                        <a:spcAft>
                          <a:spcPts val="0"/>
                        </a:spcAft>
                      </a:pPr>
                      <a:r>
                        <a:rPr lang="en-US" sz="1200" kern="100">
                          <a:effectLst/>
                        </a:rPr>
                        <a:t>B.</a:t>
                      </a:r>
                      <a:r>
                        <a:rPr lang="ja-JP" sz="1200" kern="100">
                          <a:effectLst/>
                        </a:rPr>
                        <a:t>建設業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22</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5</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30</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2285681468"/>
                  </a:ext>
                </a:extLst>
              </a:tr>
              <a:tr h="158479">
                <a:tc>
                  <a:txBody>
                    <a:bodyPr/>
                    <a:lstStyle/>
                    <a:p>
                      <a:pPr algn="just">
                        <a:spcAft>
                          <a:spcPts val="0"/>
                        </a:spcAft>
                      </a:pPr>
                      <a:r>
                        <a:rPr lang="en-US" sz="1200" kern="100">
                          <a:effectLst/>
                        </a:rPr>
                        <a:t>C.</a:t>
                      </a:r>
                      <a:r>
                        <a:rPr lang="ja-JP" sz="1200" kern="100">
                          <a:effectLst/>
                        </a:rPr>
                        <a:t>卸・小売業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10</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7</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25</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187429129"/>
                  </a:ext>
                </a:extLst>
              </a:tr>
              <a:tr h="158479">
                <a:tc>
                  <a:txBody>
                    <a:bodyPr/>
                    <a:lstStyle/>
                    <a:p>
                      <a:pPr algn="just">
                        <a:spcAft>
                          <a:spcPts val="0"/>
                        </a:spcAft>
                      </a:pPr>
                      <a:r>
                        <a:rPr lang="en-US" sz="1200" kern="100">
                          <a:effectLst/>
                        </a:rPr>
                        <a:t>D.</a:t>
                      </a:r>
                      <a:r>
                        <a:rPr lang="ja-JP" sz="1200" kern="100">
                          <a:effectLst/>
                        </a:rPr>
                        <a:t>金融・保険業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366960946"/>
                  </a:ext>
                </a:extLst>
              </a:tr>
              <a:tr h="158479">
                <a:tc>
                  <a:txBody>
                    <a:bodyPr/>
                    <a:lstStyle/>
                    <a:p>
                      <a:pPr algn="just">
                        <a:spcAft>
                          <a:spcPts val="0"/>
                        </a:spcAft>
                      </a:pPr>
                      <a:r>
                        <a:rPr lang="en-US" sz="1200" kern="100">
                          <a:effectLst/>
                        </a:rPr>
                        <a:t>E.</a:t>
                      </a:r>
                      <a:r>
                        <a:rPr lang="ja-JP" sz="1200" kern="100">
                          <a:effectLst/>
                        </a:rPr>
                        <a:t>不動産業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1592505832"/>
                  </a:ext>
                </a:extLst>
              </a:tr>
              <a:tr h="158479">
                <a:tc>
                  <a:txBody>
                    <a:bodyPr/>
                    <a:lstStyle/>
                    <a:p>
                      <a:pPr algn="just">
                        <a:spcAft>
                          <a:spcPts val="0"/>
                        </a:spcAft>
                      </a:pPr>
                      <a:r>
                        <a:rPr lang="en-US" sz="1200" kern="100">
                          <a:effectLst/>
                        </a:rPr>
                        <a:t>F.</a:t>
                      </a:r>
                      <a:r>
                        <a:rPr lang="ja-JP" sz="1200" kern="100">
                          <a:effectLst/>
                        </a:rPr>
                        <a:t>運輸・情報通信業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5</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7</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1646817483"/>
                  </a:ext>
                </a:extLst>
              </a:tr>
              <a:tr h="158479">
                <a:tc>
                  <a:txBody>
                    <a:bodyPr/>
                    <a:lstStyle/>
                    <a:p>
                      <a:pPr algn="just">
                        <a:spcAft>
                          <a:spcPts val="0"/>
                        </a:spcAft>
                      </a:pPr>
                      <a:r>
                        <a:rPr lang="en-US" sz="1200" kern="100">
                          <a:effectLst/>
                        </a:rPr>
                        <a:t>G.</a:t>
                      </a:r>
                      <a:r>
                        <a:rPr lang="ja-JP" sz="1200" kern="100">
                          <a:effectLst/>
                        </a:rPr>
                        <a:t>医療・福祉業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8</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3241527781"/>
                  </a:ext>
                </a:extLst>
              </a:tr>
              <a:tr h="158479">
                <a:tc>
                  <a:txBody>
                    <a:bodyPr/>
                    <a:lstStyle/>
                    <a:p>
                      <a:pPr algn="just">
                        <a:spcAft>
                          <a:spcPts val="0"/>
                        </a:spcAft>
                      </a:pPr>
                      <a:r>
                        <a:rPr lang="en-US" sz="1200" kern="100">
                          <a:effectLst/>
                        </a:rPr>
                        <a:t>H.</a:t>
                      </a:r>
                      <a:r>
                        <a:rPr lang="ja-JP" sz="1200" kern="100">
                          <a:effectLst/>
                        </a:rPr>
                        <a:t>宿泊業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6</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3723649183"/>
                  </a:ext>
                </a:extLst>
              </a:tr>
              <a:tr h="158479">
                <a:tc>
                  <a:txBody>
                    <a:bodyPr/>
                    <a:lstStyle/>
                    <a:p>
                      <a:pPr algn="just">
                        <a:spcAft>
                          <a:spcPts val="0"/>
                        </a:spcAft>
                      </a:pPr>
                      <a:r>
                        <a:rPr lang="en-US" sz="1200" kern="100">
                          <a:effectLst/>
                        </a:rPr>
                        <a:t>I.</a:t>
                      </a:r>
                      <a:r>
                        <a:rPr lang="ja-JP" sz="1200" kern="100">
                          <a:effectLst/>
                        </a:rPr>
                        <a:t>飲食サービス業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8</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3160570052"/>
                  </a:ext>
                </a:extLst>
              </a:tr>
              <a:tr h="158479">
                <a:tc>
                  <a:txBody>
                    <a:bodyPr/>
                    <a:lstStyle/>
                    <a:p>
                      <a:pPr algn="just">
                        <a:spcAft>
                          <a:spcPts val="0"/>
                        </a:spcAft>
                      </a:pPr>
                      <a:r>
                        <a:rPr lang="en-US" sz="1200" kern="100">
                          <a:effectLst/>
                        </a:rPr>
                        <a:t>J.</a:t>
                      </a:r>
                      <a:r>
                        <a:rPr lang="ja-JP" sz="1200" kern="100">
                          <a:effectLst/>
                        </a:rPr>
                        <a:t>その他サービス業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8</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6</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6</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22</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2550463626"/>
                  </a:ext>
                </a:extLst>
              </a:tr>
              <a:tr h="158479">
                <a:tc>
                  <a:txBody>
                    <a:bodyPr/>
                    <a:lstStyle/>
                    <a:p>
                      <a:pPr algn="just">
                        <a:spcAft>
                          <a:spcPts val="0"/>
                        </a:spcAft>
                      </a:pPr>
                      <a:r>
                        <a:rPr lang="en-US" sz="1200" kern="100">
                          <a:effectLst/>
                        </a:rPr>
                        <a:t>K.</a:t>
                      </a:r>
                      <a:r>
                        <a:rPr lang="ja-JP" sz="1200" kern="100">
                          <a:effectLst/>
                        </a:rPr>
                        <a:t>農林水産業</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4</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endParaRPr lang="ja-JP" sz="1200" kern="100">
                        <a:effectLst/>
                        <a:latin typeface="Arial" panose="020B0604020202020204" pitchFamily="34" charset="0"/>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20</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983161178"/>
                  </a:ext>
                </a:extLst>
              </a:tr>
              <a:tr h="158479">
                <a:tc>
                  <a:txBody>
                    <a:bodyPr/>
                    <a:lstStyle/>
                    <a:p>
                      <a:pPr algn="just">
                        <a:spcAft>
                          <a:spcPts val="0"/>
                        </a:spcAft>
                      </a:pPr>
                      <a:r>
                        <a:rPr lang="ja-JP" sz="1200" kern="100">
                          <a:effectLst/>
                        </a:rPr>
                        <a:t>その他</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5</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11</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3546481610"/>
                  </a:ext>
                </a:extLst>
              </a:tr>
              <a:tr h="158479">
                <a:tc>
                  <a:txBody>
                    <a:bodyPr/>
                    <a:lstStyle/>
                    <a:p>
                      <a:pPr algn="just">
                        <a:spcAft>
                          <a:spcPts val="0"/>
                        </a:spcAft>
                      </a:pPr>
                      <a:r>
                        <a:rPr lang="ja-JP" sz="1200" kern="100" dirty="0">
                          <a:effectLst/>
                        </a:rPr>
                        <a:t>総計</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dirty="0">
                          <a:effectLst/>
                        </a:rPr>
                        <a:t>8</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73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36</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43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a:effectLst/>
                        </a:rPr>
                        <a:t>13</a:t>
                      </a:r>
                      <a:endParaRPr lang="ja-JP" sz="1200" kern="10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tc>
                  <a:txBody>
                    <a:bodyPr/>
                    <a:lstStyle/>
                    <a:p>
                      <a:pPr algn="ctr">
                        <a:spcAft>
                          <a:spcPts val="0"/>
                        </a:spcAft>
                      </a:pPr>
                      <a:r>
                        <a:rPr lang="en-US" sz="1200" kern="100" dirty="0">
                          <a:effectLst/>
                        </a:rPr>
                        <a:t>173</a:t>
                      </a:r>
                      <a:endParaRPr lang="ja-JP" sz="12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985" marR="6985" marT="6985" marB="0" anchor="ctr"/>
                </a:tc>
                <a:extLst>
                  <a:ext uri="{0D108BD9-81ED-4DB2-BD59-A6C34878D82A}">
                    <a16:rowId xmlns:a16="http://schemas.microsoft.com/office/drawing/2014/main" val="3188862990"/>
                  </a:ext>
                </a:extLst>
              </a:tr>
            </a:tbl>
          </a:graphicData>
        </a:graphic>
      </p:graphicFrame>
      <p:sp>
        <p:nvSpPr>
          <p:cNvPr id="7" name="テキスト ボックス 6"/>
          <p:cNvSpPr txBox="1"/>
          <p:nvPr/>
        </p:nvSpPr>
        <p:spPr>
          <a:xfrm>
            <a:off x="40177" y="1213629"/>
            <a:ext cx="1441420" cy="276999"/>
          </a:xfrm>
          <a:prstGeom prst="rect">
            <a:avLst/>
          </a:prstGeom>
          <a:noFill/>
        </p:spPr>
        <p:txBody>
          <a:bodyPr wrap="none" rtlCol="0">
            <a:spAutoFit/>
          </a:bodyPr>
          <a:lstStyle/>
          <a:p>
            <a:r>
              <a:rPr kumimoji="1" lang="ja-JP" altLang="en-US" sz="1200" dirty="0" smtClean="0"/>
              <a:t>回答企業数</a:t>
            </a:r>
            <a:r>
              <a:rPr kumimoji="1" lang="en-US" altLang="ja-JP" sz="1200" dirty="0" smtClean="0"/>
              <a:t>=</a:t>
            </a:r>
            <a:r>
              <a:rPr kumimoji="1" lang="en-US" altLang="ja-JP" sz="1200" dirty="0" smtClean="0">
                <a:latin typeface="+mj-lt"/>
              </a:rPr>
              <a:t>173</a:t>
            </a:r>
            <a:r>
              <a:rPr kumimoji="1" lang="ja-JP" altLang="en-US" sz="1200" dirty="0" smtClean="0">
                <a:latin typeface="+mj-lt"/>
              </a:rPr>
              <a:t>件</a:t>
            </a:r>
            <a:endParaRPr kumimoji="1" lang="ja-JP" altLang="en-US" sz="1200" dirty="0">
              <a:latin typeface="+mj-lt"/>
            </a:endParaRPr>
          </a:p>
        </p:txBody>
      </p:sp>
      <p:sp>
        <p:nvSpPr>
          <p:cNvPr id="11" name="タイトル 1"/>
          <p:cNvSpPr txBox="1">
            <a:spLocks/>
          </p:cNvSpPr>
          <p:nvPr/>
        </p:nvSpPr>
        <p:spPr>
          <a:xfrm>
            <a:off x="1403001" y="1"/>
            <a:ext cx="3673055" cy="632362"/>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kumimoji="1" sz="3200" kern="1200">
                <a:solidFill>
                  <a:schemeClr val="tx1"/>
                </a:solidFill>
                <a:latin typeface="+mj-lt"/>
                <a:ea typeface="+mj-ea"/>
                <a:cs typeface="+mj-cs"/>
              </a:defRPr>
            </a:lvl1pPr>
          </a:lstStyle>
          <a:p>
            <a:pPr algn="l"/>
            <a:r>
              <a:rPr lang="ja-JP" altLang="en-US" sz="1800" dirty="0" smtClean="0"/>
              <a:t>問</a:t>
            </a:r>
            <a:r>
              <a:rPr lang="en-US" altLang="ja-JP" sz="1800" dirty="0" smtClean="0"/>
              <a:t>1.</a:t>
            </a:r>
            <a:r>
              <a:rPr lang="ja-JP" altLang="en-US" sz="1800" dirty="0" smtClean="0"/>
              <a:t>　事業所の業種について</a:t>
            </a:r>
            <a:r>
              <a:rPr lang="en-US" altLang="ja-JP" sz="1800" dirty="0" smtClean="0"/>
              <a:t/>
            </a:r>
            <a:br>
              <a:rPr lang="en-US" altLang="ja-JP" sz="1800" dirty="0" smtClean="0"/>
            </a:br>
            <a:r>
              <a:rPr lang="ja-JP" altLang="en-US" sz="1800" dirty="0" smtClean="0"/>
              <a:t>問</a:t>
            </a:r>
            <a:r>
              <a:rPr lang="en-US" altLang="ja-JP" sz="1800" dirty="0" smtClean="0"/>
              <a:t>2.</a:t>
            </a:r>
            <a:r>
              <a:rPr lang="ja-JP" altLang="en-US" sz="1800" dirty="0" smtClean="0"/>
              <a:t>「農林水産業」の詳細</a:t>
            </a:r>
            <a:endParaRPr lang="ja-JP" altLang="en-US" sz="1800" dirty="0"/>
          </a:p>
        </p:txBody>
      </p:sp>
      <p:graphicFrame>
        <p:nvGraphicFramePr>
          <p:cNvPr id="12" name="グラフ 11"/>
          <p:cNvGraphicFramePr>
            <a:graphicFrameLocks/>
          </p:cNvGraphicFramePr>
          <p:nvPr>
            <p:extLst>
              <p:ext uri="{D42A27DB-BD31-4B8C-83A1-F6EECF244321}">
                <p14:modId xmlns:p14="http://schemas.microsoft.com/office/powerpoint/2010/main" val="3676733220"/>
              </p:ext>
            </p:extLst>
          </p:nvPr>
        </p:nvGraphicFramePr>
        <p:xfrm>
          <a:off x="5552200" y="226235"/>
          <a:ext cx="3286274" cy="2770717"/>
        </p:xfrm>
        <a:graphic>
          <a:graphicData uri="http://schemas.openxmlformats.org/drawingml/2006/chart">
            <c:chart xmlns:c="http://schemas.openxmlformats.org/drawingml/2006/chart" xmlns:r="http://schemas.openxmlformats.org/officeDocument/2006/relationships" r:id="rId3"/>
          </a:graphicData>
        </a:graphic>
      </p:graphicFrame>
      <p:sp>
        <p:nvSpPr>
          <p:cNvPr id="13" name="正方形/長方形 12"/>
          <p:cNvSpPr/>
          <p:nvPr/>
        </p:nvSpPr>
        <p:spPr>
          <a:xfrm>
            <a:off x="6024343" y="2996952"/>
            <a:ext cx="2184893" cy="307777"/>
          </a:xfrm>
          <a:prstGeom prst="rect">
            <a:avLst/>
          </a:prstGeom>
        </p:spPr>
        <p:txBody>
          <a:bodyPr wrap="none">
            <a:spAutoFit/>
          </a:bodyPr>
          <a:lstStyle/>
          <a:p>
            <a:r>
              <a:rPr lang="ja-JP" altLang="en-US" sz="1400" dirty="0"/>
              <a:t>農林水産業の内訳</a:t>
            </a:r>
            <a:r>
              <a:rPr lang="ja-JP" altLang="en-US" sz="1400" dirty="0" smtClean="0"/>
              <a:t>（</a:t>
            </a:r>
            <a:r>
              <a:rPr lang="ja-JP" altLang="en-US" sz="1400" dirty="0"/>
              <a:t>ｎ</a:t>
            </a:r>
            <a:r>
              <a:rPr lang="en-US" altLang="ja-JP" sz="1400" dirty="0" smtClean="0"/>
              <a:t>=20</a:t>
            </a:r>
            <a:r>
              <a:rPr lang="ja-JP" altLang="en-US" sz="1400" dirty="0" smtClean="0"/>
              <a:t>）</a:t>
            </a:r>
            <a:endParaRPr lang="ja-JP" altLang="en-US" sz="1400" dirty="0"/>
          </a:p>
        </p:txBody>
      </p:sp>
    </p:spTree>
    <p:extLst>
      <p:ext uri="{BB962C8B-B14F-4D97-AF65-F5344CB8AC3E}">
        <p14:creationId xmlns:p14="http://schemas.microsoft.com/office/powerpoint/2010/main" val="128901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3</a:t>
            </a:fld>
            <a:endParaRPr lang="ja-JP" altLang="en-US"/>
          </a:p>
        </p:txBody>
      </p:sp>
      <p:graphicFrame>
        <p:nvGraphicFramePr>
          <p:cNvPr id="6" name="グラフ 5"/>
          <p:cNvGraphicFramePr>
            <a:graphicFrameLocks/>
          </p:cNvGraphicFramePr>
          <p:nvPr>
            <p:extLst>
              <p:ext uri="{D42A27DB-BD31-4B8C-83A1-F6EECF244321}">
                <p14:modId xmlns:p14="http://schemas.microsoft.com/office/powerpoint/2010/main" val="2599302735"/>
              </p:ext>
            </p:extLst>
          </p:nvPr>
        </p:nvGraphicFramePr>
        <p:xfrm>
          <a:off x="467544" y="1033324"/>
          <a:ext cx="6120680" cy="4235482"/>
        </p:xfrm>
        <a:graphic>
          <a:graphicData uri="http://schemas.openxmlformats.org/drawingml/2006/chart">
            <c:chart xmlns:c="http://schemas.openxmlformats.org/drawingml/2006/chart" xmlns:r="http://schemas.openxmlformats.org/officeDocument/2006/relationships" r:id="rId2"/>
          </a:graphicData>
        </a:graphic>
      </p:graphicFrame>
      <p:sp>
        <p:nvSpPr>
          <p:cNvPr id="7" name="タイトル 1"/>
          <p:cNvSpPr txBox="1">
            <a:spLocks/>
          </p:cNvSpPr>
          <p:nvPr/>
        </p:nvSpPr>
        <p:spPr>
          <a:xfrm>
            <a:off x="1547664" y="-19084"/>
            <a:ext cx="7254806" cy="1152128"/>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3200" kern="1200">
                <a:solidFill>
                  <a:schemeClr val="tx1"/>
                </a:solidFill>
                <a:latin typeface="+mj-lt"/>
                <a:ea typeface="+mj-ea"/>
                <a:cs typeface="+mj-cs"/>
              </a:defRPr>
            </a:lvl1pPr>
          </a:lstStyle>
          <a:p>
            <a:pPr algn="l"/>
            <a:r>
              <a:rPr lang="en-US" altLang="ja-JP" sz="1800" dirty="0" smtClean="0"/>
              <a:t/>
            </a:r>
            <a:br>
              <a:rPr lang="en-US" altLang="ja-JP" sz="1800" dirty="0" smtClean="0"/>
            </a:br>
            <a:r>
              <a:rPr lang="ja-JP" altLang="en-US" sz="1800" dirty="0"/>
              <a:t>問</a:t>
            </a:r>
            <a:r>
              <a:rPr lang="en-US" altLang="ja-JP" sz="1800" dirty="0" smtClean="0"/>
              <a:t>4.【</a:t>
            </a:r>
            <a:r>
              <a:rPr lang="ja-JP" altLang="en-US" sz="1800" dirty="0" smtClean="0"/>
              <a:t>外国人労働者の雇用・受入の実態</a:t>
            </a:r>
            <a:r>
              <a:rPr lang="en-US" altLang="ja-JP" sz="1800" dirty="0" smtClean="0"/>
              <a:t>】</a:t>
            </a:r>
          </a:p>
          <a:p>
            <a:pPr algn="l"/>
            <a:r>
              <a:rPr lang="en-US" altLang="ja-JP" sz="1400" dirty="0" smtClean="0"/>
              <a:t>※</a:t>
            </a:r>
            <a:r>
              <a:rPr lang="ja-JP" altLang="en-US" sz="1400" dirty="0" smtClean="0"/>
              <a:t>在留</a:t>
            </a:r>
            <a:r>
              <a:rPr lang="ja-JP" altLang="en-US" sz="1400" dirty="0"/>
              <a:t>資格が「専門的・技術的分野」「技能実習」または「特定活動」である</a:t>
            </a:r>
            <a:r>
              <a:rPr lang="ja-JP" altLang="en-US" sz="1400" dirty="0" smtClean="0"/>
              <a:t>者</a:t>
            </a:r>
            <a:br>
              <a:rPr lang="ja-JP" altLang="en-US" sz="1400" dirty="0" smtClean="0"/>
            </a:br>
            <a:endParaRPr lang="ja-JP" altLang="en-US" sz="1400" dirty="0"/>
          </a:p>
        </p:txBody>
      </p:sp>
      <p:sp>
        <p:nvSpPr>
          <p:cNvPr id="8" name="円 7"/>
          <p:cNvSpPr/>
          <p:nvPr/>
        </p:nvSpPr>
        <p:spPr>
          <a:xfrm>
            <a:off x="1736656" y="1556792"/>
            <a:ext cx="2967568" cy="2880320"/>
          </a:xfrm>
          <a:prstGeom prst="pie">
            <a:avLst>
              <a:gd name="adj1" fmla="val 16235526"/>
              <a:gd name="adj2" fmla="val 21210423"/>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10" name="グラフ 9"/>
          <p:cNvGraphicFramePr>
            <a:graphicFrameLocks/>
          </p:cNvGraphicFramePr>
          <p:nvPr>
            <p:extLst>
              <p:ext uri="{D42A27DB-BD31-4B8C-83A1-F6EECF244321}">
                <p14:modId xmlns:p14="http://schemas.microsoft.com/office/powerpoint/2010/main" val="2334284395"/>
              </p:ext>
            </p:extLst>
          </p:nvPr>
        </p:nvGraphicFramePr>
        <p:xfrm>
          <a:off x="5723693" y="982106"/>
          <a:ext cx="3222358"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グラフ 11"/>
          <p:cNvGraphicFramePr>
            <a:graphicFrameLocks/>
          </p:cNvGraphicFramePr>
          <p:nvPr>
            <p:extLst>
              <p:ext uri="{D42A27DB-BD31-4B8C-83A1-F6EECF244321}">
                <p14:modId xmlns:p14="http://schemas.microsoft.com/office/powerpoint/2010/main" val="3976849062"/>
              </p:ext>
            </p:extLst>
          </p:nvPr>
        </p:nvGraphicFramePr>
        <p:xfrm>
          <a:off x="5364088" y="3874750"/>
          <a:ext cx="4026368" cy="2890547"/>
        </p:xfrm>
        <a:graphic>
          <a:graphicData uri="http://schemas.openxmlformats.org/drawingml/2006/chart">
            <c:chart xmlns:c="http://schemas.openxmlformats.org/drawingml/2006/chart" xmlns:r="http://schemas.openxmlformats.org/officeDocument/2006/relationships" r:id="rId4"/>
          </a:graphicData>
        </a:graphic>
      </p:graphicFrame>
      <p:sp>
        <p:nvSpPr>
          <p:cNvPr id="2" name="テキスト ボックス 1"/>
          <p:cNvSpPr txBox="1"/>
          <p:nvPr/>
        </p:nvSpPr>
        <p:spPr>
          <a:xfrm>
            <a:off x="1533208" y="5840684"/>
            <a:ext cx="3600400" cy="584775"/>
          </a:xfrm>
          <a:prstGeom prst="rect">
            <a:avLst/>
          </a:prstGeom>
          <a:noFill/>
        </p:spPr>
        <p:txBody>
          <a:bodyPr wrap="square" rtlCol="0">
            <a:spAutoFit/>
          </a:bodyPr>
          <a:lstStyle/>
          <a:p>
            <a:r>
              <a:rPr kumimoji="1" lang="ja-JP" altLang="en-US" sz="1600" dirty="0" smtClean="0">
                <a:latin typeface="+mj-lt"/>
              </a:rPr>
              <a:t>問</a:t>
            </a:r>
            <a:r>
              <a:rPr kumimoji="1" lang="en-US" altLang="ja-JP" sz="1600" dirty="0" smtClean="0">
                <a:latin typeface="+mj-lt"/>
              </a:rPr>
              <a:t>5</a:t>
            </a:r>
            <a:r>
              <a:rPr kumimoji="1" lang="ja-JP" altLang="en-US" sz="1600" dirty="0" err="1" smtClean="0">
                <a:latin typeface="+mj-lt"/>
              </a:rPr>
              <a:t>、</a:t>
            </a:r>
            <a:r>
              <a:rPr kumimoji="1" lang="ja-JP" altLang="en-US" sz="1600" dirty="0" smtClean="0">
                <a:latin typeface="+mj-lt"/>
              </a:rPr>
              <a:t>問</a:t>
            </a:r>
            <a:r>
              <a:rPr kumimoji="1" lang="en-US" altLang="ja-JP" sz="1600" dirty="0" smtClean="0">
                <a:latin typeface="+mj-lt"/>
              </a:rPr>
              <a:t>6</a:t>
            </a:r>
            <a:r>
              <a:rPr kumimoji="1" lang="ja-JP" altLang="en-US" sz="1600" dirty="0" smtClean="0">
                <a:latin typeface="+mj-lt"/>
              </a:rPr>
              <a:t>は、回答者のうち外国人労働者の受け入れを行っている</a:t>
            </a:r>
            <a:r>
              <a:rPr kumimoji="1" lang="en-US" altLang="ja-JP" sz="1600" dirty="0" smtClean="0">
                <a:latin typeface="+mj-lt"/>
              </a:rPr>
              <a:t>39</a:t>
            </a:r>
            <a:r>
              <a:rPr kumimoji="1" lang="ja-JP" altLang="en-US" sz="1600" dirty="0" smtClean="0">
                <a:latin typeface="+mj-lt"/>
              </a:rPr>
              <a:t>社の内訳</a:t>
            </a:r>
            <a:endParaRPr kumimoji="1" lang="en-US" altLang="ja-JP" sz="1600" dirty="0" smtClean="0">
              <a:latin typeface="+mj-lt"/>
            </a:endParaRPr>
          </a:p>
        </p:txBody>
      </p:sp>
    </p:spTree>
    <p:extLst>
      <p:ext uri="{BB962C8B-B14F-4D97-AF65-F5344CB8AC3E}">
        <p14:creationId xmlns:p14="http://schemas.microsoft.com/office/powerpoint/2010/main" val="1799916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75656" y="226185"/>
            <a:ext cx="7254806" cy="576661"/>
          </a:xfrm>
        </p:spPr>
        <p:txBody>
          <a:bodyPr>
            <a:noAutofit/>
          </a:bodyPr>
          <a:lstStyle/>
          <a:p>
            <a:pPr algn="l"/>
            <a:r>
              <a:rPr lang="ja-JP" altLang="en-US" sz="1800" dirty="0" smtClean="0"/>
              <a:t>問</a:t>
            </a:r>
            <a:r>
              <a:rPr lang="en-US" altLang="ja-JP" sz="1800" dirty="0" smtClean="0"/>
              <a:t>7.【</a:t>
            </a:r>
            <a:r>
              <a:rPr lang="ja-JP" altLang="en-US" sz="1800" dirty="0" smtClean="0"/>
              <a:t>青年海外協力隊に対する理解</a:t>
            </a:r>
            <a:r>
              <a:rPr lang="en-US" altLang="ja-JP" sz="1800" dirty="0" smtClean="0"/>
              <a:t>】</a:t>
            </a:r>
            <a:endParaRPr kumimoji="1" lang="ja-JP" altLang="en-US" sz="1800"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4</a:t>
            </a:fld>
            <a:endParaRPr lang="ja-JP" altLang="en-US"/>
          </a:p>
        </p:txBody>
      </p:sp>
      <p:graphicFrame>
        <p:nvGraphicFramePr>
          <p:cNvPr id="7" name="グラフ 6"/>
          <p:cNvGraphicFramePr>
            <a:graphicFrameLocks/>
          </p:cNvGraphicFramePr>
          <p:nvPr>
            <p:extLst>
              <p:ext uri="{D42A27DB-BD31-4B8C-83A1-F6EECF244321}">
                <p14:modId xmlns:p14="http://schemas.microsoft.com/office/powerpoint/2010/main" val="2644204770"/>
              </p:ext>
            </p:extLst>
          </p:nvPr>
        </p:nvGraphicFramePr>
        <p:xfrm>
          <a:off x="1891512" y="870331"/>
          <a:ext cx="6838950" cy="54482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2449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a:graphicFrameLocks/>
          </p:cNvGraphicFramePr>
          <p:nvPr>
            <p:extLst>
              <p:ext uri="{D42A27DB-BD31-4B8C-83A1-F6EECF244321}">
                <p14:modId xmlns:p14="http://schemas.microsoft.com/office/powerpoint/2010/main" val="1910560600"/>
              </p:ext>
            </p:extLst>
          </p:nvPr>
        </p:nvGraphicFramePr>
        <p:xfrm>
          <a:off x="1115616" y="1092505"/>
          <a:ext cx="5328592" cy="3742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extLst>
              <p:ext uri="{D42A27DB-BD31-4B8C-83A1-F6EECF244321}">
                <p14:modId xmlns:p14="http://schemas.microsoft.com/office/powerpoint/2010/main" val="3070073555"/>
              </p:ext>
            </p:extLst>
          </p:nvPr>
        </p:nvGraphicFramePr>
        <p:xfrm>
          <a:off x="2320670" y="545417"/>
          <a:ext cx="4824536" cy="4027586"/>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1456734" y="-138659"/>
            <a:ext cx="7254806" cy="1368152"/>
          </a:xfrm>
        </p:spPr>
        <p:txBody>
          <a:bodyPr>
            <a:noAutofit/>
          </a:bodyPr>
          <a:lstStyle/>
          <a:p>
            <a:pPr algn="l"/>
            <a:r>
              <a:rPr lang="ja-JP" altLang="en-US" sz="1800" dirty="0" smtClean="0"/>
              <a:t>問</a:t>
            </a:r>
            <a:r>
              <a:rPr lang="en-US" altLang="ja-JP" sz="1800" dirty="0" smtClean="0"/>
              <a:t>8.【</a:t>
            </a:r>
            <a:r>
              <a:rPr lang="ja-JP" altLang="en-US" sz="1800" dirty="0" smtClean="0"/>
              <a:t>人材への関心</a:t>
            </a:r>
            <a:r>
              <a:rPr lang="en-US" altLang="ja-JP" sz="1800" dirty="0" smtClean="0"/>
              <a:t>】</a:t>
            </a:r>
            <a:br>
              <a:rPr lang="en-US" altLang="ja-JP" sz="1800" dirty="0" smtClean="0"/>
            </a:br>
            <a:r>
              <a:rPr lang="en-US" altLang="ja-JP" sz="1400" dirty="0" smtClean="0"/>
              <a:t>※</a:t>
            </a:r>
            <a:r>
              <a:rPr lang="ja-JP" altLang="en-US" sz="1400" dirty="0" smtClean="0"/>
              <a:t>熊本</a:t>
            </a:r>
            <a:r>
              <a:rPr lang="ja-JP" altLang="en-US" sz="1400" dirty="0"/>
              <a:t>県内で地域・社会の発展に貢献したいと希望する方を対象に、青年海外協力隊</a:t>
            </a:r>
            <a:r>
              <a:rPr lang="ja-JP" altLang="en-US" sz="1400" dirty="0" smtClean="0"/>
              <a:t>の</a:t>
            </a:r>
            <a:r>
              <a:rPr lang="en-US" altLang="ja-JP" sz="1400" dirty="0" smtClean="0"/>
              <a:t/>
            </a:r>
            <a:br>
              <a:rPr lang="en-US" altLang="ja-JP" sz="1400" dirty="0" smtClean="0"/>
            </a:br>
            <a:r>
              <a:rPr lang="ja-JP" altLang="en-US" sz="1400" dirty="0"/>
              <a:t>　</a:t>
            </a:r>
            <a:r>
              <a:rPr lang="ja-JP" altLang="en-US" sz="1400" dirty="0" smtClean="0"/>
              <a:t>経験</a:t>
            </a:r>
            <a:r>
              <a:rPr lang="ja-JP" altLang="en-US" sz="1400" dirty="0"/>
              <a:t>と大学院教育の両方の機会を提供すること</a:t>
            </a:r>
            <a:r>
              <a:rPr lang="ja-JP" altLang="en-US" sz="1400" dirty="0" smtClean="0"/>
              <a:t>による人材</a:t>
            </a:r>
            <a:r>
              <a:rPr lang="ja-JP" altLang="en-US" sz="1400" dirty="0"/>
              <a:t>の育成を</a:t>
            </a:r>
            <a:r>
              <a:rPr lang="ja-JP" altLang="en-US" sz="1400" dirty="0" smtClean="0"/>
              <a:t>検討。</a:t>
            </a:r>
            <a:r>
              <a:rPr lang="ja-JP" altLang="en-US" sz="1400" dirty="0"/>
              <a:t>このよう</a:t>
            </a:r>
            <a:r>
              <a:rPr lang="ja-JP" altLang="en-US" sz="1400" dirty="0" smtClean="0"/>
              <a:t>な</a:t>
            </a:r>
            <a:r>
              <a:rPr lang="en-US" altLang="ja-JP" sz="1400" dirty="0" smtClean="0"/>
              <a:t/>
            </a:r>
            <a:br>
              <a:rPr lang="en-US" altLang="ja-JP" sz="1400" dirty="0" smtClean="0"/>
            </a:br>
            <a:r>
              <a:rPr lang="ja-JP" altLang="en-US" sz="1400" dirty="0"/>
              <a:t>　</a:t>
            </a:r>
            <a:r>
              <a:rPr lang="ja-JP" altLang="en-US" sz="1400" dirty="0" smtClean="0"/>
              <a:t>人材の</a:t>
            </a:r>
            <a:r>
              <a:rPr lang="ja-JP" altLang="en-US" sz="1400" dirty="0"/>
              <a:t>採用に</a:t>
            </a:r>
            <a:r>
              <a:rPr lang="ja-JP" altLang="en-US" sz="1400" dirty="0" smtClean="0"/>
              <a:t>ついての関心は。 </a:t>
            </a:r>
            <a:endParaRPr kumimoji="1" lang="ja-JP" altLang="en-US" sz="1400" dirty="0"/>
          </a:p>
        </p:txBody>
      </p:sp>
      <p:sp>
        <p:nvSpPr>
          <p:cNvPr id="3" name="フッター プレースホルダー 2"/>
          <p:cNvSpPr>
            <a:spLocks noGrp="1"/>
          </p:cNvSpPr>
          <p:nvPr>
            <p:ph type="ftr" sz="quarter" idx="10"/>
          </p:nvPr>
        </p:nvSpPr>
        <p:spPr/>
        <p:txBody>
          <a:bodyPr/>
          <a:lstStyle/>
          <a:p>
            <a:endParaRPr kumimoji="1" lang="ja-JP" altLang="en-US"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5</a:t>
            </a:fld>
            <a:endParaRPr lang="ja-JP" altLang="en-US"/>
          </a:p>
        </p:txBody>
      </p:sp>
      <p:sp>
        <p:nvSpPr>
          <p:cNvPr id="5" name="正方形/長方形 4"/>
          <p:cNvSpPr/>
          <p:nvPr/>
        </p:nvSpPr>
        <p:spPr>
          <a:xfrm>
            <a:off x="5670502" y="3587566"/>
            <a:ext cx="3222357" cy="338554"/>
          </a:xfrm>
          <a:prstGeom prst="rect">
            <a:avLst/>
          </a:prstGeom>
        </p:spPr>
        <p:txBody>
          <a:bodyPr wrap="none">
            <a:spAutoFit/>
          </a:bodyPr>
          <a:lstStyle/>
          <a:p>
            <a:r>
              <a:rPr lang="ja-JP" altLang="en-US" sz="1600" dirty="0" smtClean="0">
                <a:latin typeface="+mj-lt"/>
              </a:rPr>
              <a:t>問</a:t>
            </a:r>
            <a:r>
              <a:rPr lang="en-US" altLang="ja-JP" sz="1600" dirty="0">
                <a:latin typeface="+mj-lt"/>
              </a:rPr>
              <a:t>9.</a:t>
            </a:r>
            <a:r>
              <a:rPr lang="ja-JP" altLang="en-US" sz="1600" dirty="0" smtClean="0"/>
              <a:t>優先</a:t>
            </a:r>
            <a:r>
              <a:rPr lang="ja-JP" altLang="en-US" sz="1600" dirty="0"/>
              <a:t>する能力・</a:t>
            </a:r>
            <a:r>
              <a:rPr lang="ja-JP" altLang="en-US" sz="1600" dirty="0" smtClean="0"/>
              <a:t>資質（上位２つ）</a:t>
            </a:r>
            <a:endParaRPr lang="ja-JP" altLang="en-US" sz="1600" dirty="0"/>
          </a:p>
        </p:txBody>
      </p:sp>
      <p:sp>
        <p:nvSpPr>
          <p:cNvPr id="10" name="テキスト ボックス 9"/>
          <p:cNvSpPr txBox="1"/>
          <p:nvPr/>
        </p:nvSpPr>
        <p:spPr>
          <a:xfrm>
            <a:off x="1994892" y="4898708"/>
            <a:ext cx="2304256" cy="1600438"/>
          </a:xfrm>
          <a:prstGeom prst="rect">
            <a:avLst/>
          </a:prstGeom>
          <a:noFill/>
        </p:spPr>
        <p:txBody>
          <a:bodyPr wrap="square" rtlCol="0">
            <a:spAutoFit/>
          </a:bodyPr>
          <a:lstStyle/>
          <a:p>
            <a:r>
              <a:rPr kumimoji="1" lang="en-US" altLang="ja-JP" sz="1400" dirty="0" smtClean="0"/>
              <a:t>【</a:t>
            </a:r>
            <a:r>
              <a:rPr kumimoji="1" lang="ja-JP" altLang="en-US" sz="1400" dirty="0" smtClean="0"/>
              <a:t>メモ</a:t>
            </a:r>
            <a:r>
              <a:rPr lang="en-US" altLang="ja-JP" sz="1400" dirty="0"/>
              <a:t>】</a:t>
            </a:r>
            <a:endParaRPr kumimoji="1" lang="en-US" altLang="ja-JP" sz="1400" dirty="0" smtClean="0"/>
          </a:p>
          <a:p>
            <a:r>
              <a:rPr kumimoji="1" lang="ja-JP" altLang="en-US" sz="1400" dirty="0" smtClean="0"/>
              <a:t>問</a:t>
            </a:r>
            <a:r>
              <a:rPr kumimoji="1" lang="en-US" altLang="ja-JP" sz="1400" dirty="0" smtClean="0"/>
              <a:t>8</a:t>
            </a:r>
            <a:r>
              <a:rPr kumimoji="1" lang="ja-JP" altLang="en-US" sz="1400" dirty="0" smtClean="0"/>
              <a:t>で人材の採用についての回答のうち、</a:t>
            </a:r>
            <a:endParaRPr kumimoji="1" lang="en-US" altLang="ja-JP" sz="1400" dirty="0" smtClean="0"/>
          </a:p>
          <a:p>
            <a:r>
              <a:rPr lang="ja-JP" altLang="en-US" sz="1400" dirty="0" smtClean="0"/>
              <a:t>関心が「非常にある」「ある」と回答した企業</a:t>
            </a:r>
            <a:r>
              <a:rPr lang="en-US" altLang="ja-JP" sz="1400" dirty="0" smtClean="0"/>
              <a:t>66</a:t>
            </a:r>
            <a:r>
              <a:rPr lang="ja-JP" altLang="en-US" sz="1400" dirty="0" smtClean="0"/>
              <a:t>社に“問９ 優先する能力・資質上位２つ”を質問。複数回答</a:t>
            </a:r>
            <a:endParaRPr kumimoji="1" lang="ja-JP" altLang="en-US" sz="1400" dirty="0"/>
          </a:p>
        </p:txBody>
      </p:sp>
      <p:graphicFrame>
        <p:nvGraphicFramePr>
          <p:cNvPr id="11" name="グラフ 10"/>
          <p:cNvGraphicFramePr>
            <a:graphicFrameLocks/>
          </p:cNvGraphicFramePr>
          <p:nvPr>
            <p:extLst>
              <p:ext uri="{D42A27DB-BD31-4B8C-83A1-F6EECF244321}">
                <p14:modId xmlns:p14="http://schemas.microsoft.com/office/powerpoint/2010/main" val="1006101806"/>
              </p:ext>
            </p:extLst>
          </p:nvPr>
        </p:nvGraphicFramePr>
        <p:xfrm>
          <a:off x="5166728" y="4006380"/>
          <a:ext cx="3643908"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80467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03648" y="-74452"/>
            <a:ext cx="7254806" cy="576064"/>
          </a:xfrm>
        </p:spPr>
        <p:txBody>
          <a:bodyPr>
            <a:noAutofit/>
          </a:bodyPr>
          <a:lstStyle/>
          <a:p>
            <a:pPr algn="l"/>
            <a:r>
              <a:rPr lang="ja-JP" altLang="en-US" sz="1800" dirty="0" smtClean="0"/>
              <a:t>問</a:t>
            </a:r>
            <a:r>
              <a:rPr lang="en-US" altLang="ja-JP" sz="1800" dirty="0" smtClean="0"/>
              <a:t>10.【</a:t>
            </a:r>
            <a:r>
              <a:rPr lang="ja-JP" altLang="en-US" sz="1800" dirty="0" smtClean="0"/>
              <a:t>インターンシップへの関心</a:t>
            </a:r>
            <a:r>
              <a:rPr lang="en-US" altLang="ja-JP" sz="1800" dirty="0" smtClean="0"/>
              <a:t>】</a:t>
            </a:r>
            <a:endParaRPr lang="ja-JP" altLang="en-US" sz="1800"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6</a:t>
            </a:fld>
            <a:endParaRPr lang="ja-JP" altLang="en-US"/>
          </a:p>
        </p:txBody>
      </p:sp>
      <p:graphicFrame>
        <p:nvGraphicFramePr>
          <p:cNvPr id="10" name="グラフ 9"/>
          <p:cNvGraphicFramePr>
            <a:graphicFrameLocks/>
          </p:cNvGraphicFramePr>
          <p:nvPr>
            <p:extLst>
              <p:ext uri="{D42A27DB-BD31-4B8C-83A1-F6EECF244321}">
                <p14:modId xmlns:p14="http://schemas.microsoft.com/office/powerpoint/2010/main" val="3812163139"/>
              </p:ext>
            </p:extLst>
          </p:nvPr>
        </p:nvGraphicFramePr>
        <p:xfrm>
          <a:off x="1619671" y="768989"/>
          <a:ext cx="3168352" cy="2990278"/>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5935232" y="152767"/>
            <a:ext cx="1872208" cy="307777"/>
          </a:xfrm>
          <a:prstGeom prst="rect">
            <a:avLst/>
          </a:prstGeom>
          <a:noFill/>
          <a:ln>
            <a:solidFill>
              <a:schemeClr val="tx1"/>
            </a:solidFill>
          </a:ln>
        </p:spPr>
        <p:txBody>
          <a:bodyPr wrap="square" rtlCol="0">
            <a:spAutoFit/>
          </a:bodyPr>
          <a:lstStyle/>
          <a:p>
            <a:r>
              <a:rPr kumimoji="1" lang="ja-JP" altLang="en-US" sz="1400" dirty="0" smtClean="0"/>
              <a:t>問</a:t>
            </a:r>
            <a:r>
              <a:rPr lang="en-US" altLang="ja-JP" sz="1400" dirty="0">
                <a:latin typeface="+mj-lt"/>
              </a:rPr>
              <a:t>11.</a:t>
            </a:r>
            <a:r>
              <a:rPr kumimoji="1" lang="ja-JP" altLang="en-US" sz="1400" dirty="0" smtClean="0"/>
              <a:t>実施のタイミング</a:t>
            </a:r>
            <a:endParaRPr kumimoji="1" lang="ja-JP" altLang="en-US" sz="1400" dirty="0"/>
          </a:p>
        </p:txBody>
      </p:sp>
      <p:sp>
        <p:nvSpPr>
          <p:cNvPr id="7" name="テキスト ボックス 6"/>
          <p:cNvSpPr txBox="1"/>
          <p:nvPr/>
        </p:nvSpPr>
        <p:spPr>
          <a:xfrm>
            <a:off x="5622464" y="2473151"/>
            <a:ext cx="1685840" cy="307777"/>
          </a:xfrm>
          <a:prstGeom prst="rect">
            <a:avLst/>
          </a:prstGeom>
          <a:noFill/>
          <a:ln>
            <a:solidFill>
              <a:schemeClr val="tx1"/>
            </a:solidFill>
          </a:ln>
        </p:spPr>
        <p:txBody>
          <a:bodyPr wrap="square" rtlCol="0">
            <a:spAutoFit/>
          </a:bodyPr>
          <a:lstStyle/>
          <a:p>
            <a:r>
              <a:rPr kumimoji="1" lang="ja-JP" altLang="en-US" sz="1400" dirty="0" smtClean="0"/>
              <a:t>問</a:t>
            </a:r>
            <a:r>
              <a:rPr kumimoji="1" lang="en-US" altLang="ja-JP" sz="1400" dirty="0" smtClean="0">
                <a:latin typeface="+mj-lt"/>
              </a:rPr>
              <a:t>12.</a:t>
            </a:r>
            <a:r>
              <a:rPr kumimoji="1" lang="ja-JP" altLang="en-US" sz="1400" dirty="0" smtClean="0">
                <a:latin typeface="+mj-lt"/>
              </a:rPr>
              <a:t>　</a:t>
            </a:r>
            <a:r>
              <a:rPr kumimoji="1" lang="ja-JP" altLang="en-US" sz="1400" dirty="0" smtClean="0"/>
              <a:t>実施の時期</a:t>
            </a:r>
            <a:endParaRPr kumimoji="1" lang="ja-JP" altLang="en-US" sz="1400" dirty="0"/>
          </a:p>
        </p:txBody>
      </p:sp>
      <p:sp>
        <p:nvSpPr>
          <p:cNvPr id="8" name="テキスト ボックス 7"/>
          <p:cNvSpPr txBox="1"/>
          <p:nvPr/>
        </p:nvSpPr>
        <p:spPr>
          <a:xfrm>
            <a:off x="1666900" y="4580535"/>
            <a:ext cx="1464940" cy="307777"/>
          </a:xfrm>
          <a:prstGeom prst="rect">
            <a:avLst/>
          </a:prstGeom>
          <a:noFill/>
          <a:ln>
            <a:solidFill>
              <a:schemeClr val="tx1"/>
            </a:solidFill>
          </a:ln>
        </p:spPr>
        <p:txBody>
          <a:bodyPr wrap="square" rtlCol="0">
            <a:spAutoFit/>
          </a:bodyPr>
          <a:lstStyle/>
          <a:p>
            <a:r>
              <a:rPr kumimoji="1" lang="ja-JP" altLang="en-US" sz="1400" dirty="0" smtClean="0">
                <a:latin typeface="+mj-lt"/>
              </a:rPr>
              <a:t>問</a:t>
            </a:r>
            <a:r>
              <a:rPr kumimoji="1" lang="en-US" altLang="ja-JP" sz="1400" dirty="0" smtClean="0">
                <a:latin typeface="+mj-lt"/>
              </a:rPr>
              <a:t>13</a:t>
            </a:r>
            <a:r>
              <a:rPr lang="en-US" altLang="ja-JP" sz="1400" dirty="0" smtClean="0">
                <a:latin typeface="+mj-lt"/>
              </a:rPr>
              <a:t>.</a:t>
            </a:r>
            <a:r>
              <a:rPr lang="ja-JP" altLang="en-US" sz="1400" dirty="0" smtClean="0">
                <a:latin typeface="+mj-lt"/>
              </a:rPr>
              <a:t>　</a:t>
            </a:r>
            <a:r>
              <a:rPr kumimoji="1" lang="ja-JP" altLang="en-US" sz="1400" dirty="0" smtClean="0"/>
              <a:t>受入期間</a:t>
            </a:r>
            <a:endParaRPr kumimoji="1" lang="ja-JP" altLang="en-US" sz="1400" dirty="0"/>
          </a:p>
        </p:txBody>
      </p:sp>
      <p:sp>
        <p:nvSpPr>
          <p:cNvPr id="6" name="円 5"/>
          <p:cNvSpPr/>
          <p:nvPr/>
        </p:nvSpPr>
        <p:spPr>
          <a:xfrm>
            <a:off x="1907704" y="980728"/>
            <a:ext cx="2592287" cy="2592288"/>
          </a:xfrm>
          <a:prstGeom prst="pie">
            <a:avLst>
              <a:gd name="adj1" fmla="val 16143773"/>
              <a:gd name="adj2" fmla="val 20239554"/>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p:nvPr/>
        </p:nvSpPr>
        <p:spPr>
          <a:xfrm>
            <a:off x="6349910" y="4470140"/>
            <a:ext cx="1455468" cy="307777"/>
          </a:xfrm>
          <a:prstGeom prst="rect">
            <a:avLst/>
          </a:prstGeom>
          <a:noFill/>
          <a:ln>
            <a:solidFill>
              <a:schemeClr val="tx1"/>
            </a:solidFill>
          </a:ln>
        </p:spPr>
        <p:txBody>
          <a:bodyPr wrap="square" rtlCol="0">
            <a:spAutoFit/>
          </a:bodyPr>
          <a:lstStyle/>
          <a:p>
            <a:r>
              <a:rPr lang="ja-JP" altLang="en-US" sz="1400" dirty="0">
                <a:latin typeface="+mj-lt"/>
              </a:rPr>
              <a:t>問</a:t>
            </a:r>
            <a:r>
              <a:rPr lang="en-US" altLang="ja-JP" sz="1400" dirty="0" smtClean="0">
                <a:latin typeface="+mj-lt"/>
              </a:rPr>
              <a:t>14.</a:t>
            </a:r>
            <a:r>
              <a:rPr lang="ja-JP" altLang="en-US" sz="1400" dirty="0" smtClean="0">
                <a:latin typeface="+mj-lt"/>
              </a:rPr>
              <a:t>　</a:t>
            </a:r>
            <a:r>
              <a:rPr kumimoji="1" lang="ja-JP" altLang="en-US" sz="1400" dirty="0" smtClean="0"/>
              <a:t>受入人数</a:t>
            </a:r>
            <a:endParaRPr kumimoji="1" lang="ja-JP" altLang="en-US" sz="1400" dirty="0"/>
          </a:p>
        </p:txBody>
      </p:sp>
      <p:sp>
        <p:nvSpPr>
          <p:cNvPr id="16" name="テキスト ボックス 15"/>
          <p:cNvSpPr txBox="1"/>
          <p:nvPr/>
        </p:nvSpPr>
        <p:spPr>
          <a:xfrm>
            <a:off x="1534344" y="3646765"/>
            <a:ext cx="4104456" cy="646331"/>
          </a:xfrm>
          <a:prstGeom prst="rect">
            <a:avLst/>
          </a:prstGeom>
          <a:noFill/>
          <a:ln>
            <a:noFill/>
          </a:ln>
        </p:spPr>
        <p:txBody>
          <a:bodyPr wrap="square" rtlCol="0">
            <a:spAutoFit/>
          </a:bodyPr>
          <a:lstStyle/>
          <a:p>
            <a:r>
              <a:rPr lang="en-US" altLang="ja-JP" sz="1200" dirty="0" smtClean="0"/>
              <a:t>【</a:t>
            </a:r>
            <a:r>
              <a:rPr lang="ja-JP" altLang="en-US" sz="1200" dirty="0" smtClean="0"/>
              <a:t>メモ</a:t>
            </a:r>
            <a:r>
              <a:rPr lang="en-US" altLang="ja-JP" sz="1200" dirty="0" smtClean="0"/>
              <a:t>】</a:t>
            </a:r>
          </a:p>
          <a:p>
            <a:r>
              <a:rPr lang="ja-JP" altLang="en-US" sz="1200" dirty="0" smtClean="0"/>
              <a:t>問</a:t>
            </a:r>
            <a:r>
              <a:rPr lang="en-US" altLang="ja-JP" sz="1200" dirty="0" smtClean="0"/>
              <a:t>11~</a:t>
            </a:r>
            <a:r>
              <a:rPr lang="ja-JP" altLang="en-US" sz="1200" dirty="0" smtClean="0"/>
              <a:t>問</a:t>
            </a:r>
            <a:r>
              <a:rPr lang="en-US" altLang="ja-JP" sz="1200" dirty="0" smtClean="0"/>
              <a:t>14</a:t>
            </a:r>
            <a:r>
              <a:rPr lang="ja-JP" altLang="en-US" sz="1200" dirty="0" smtClean="0"/>
              <a:t>は、問</a:t>
            </a:r>
            <a:r>
              <a:rPr lang="en-US" altLang="ja-JP" sz="1200" dirty="0" smtClean="0"/>
              <a:t>10</a:t>
            </a:r>
            <a:r>
              <a:rPr lang="ja-JP" altLang="en-US" sz="1200" dirty="0" smtClean="0"/>
              <a:t>でインターンシップへの関心が「非常にある」「ある」と回答した</a:t>
            </a:r>
            <a:r>
              <a:rPr lang="en-US" altLang="ja-JP" sz="1200" dirty="0" smtClean="0"/>
              <a:t>52</a:t>
            </a:r>
            <a:r>
              <a:rPr lang="ja-JP" altLang="en-US" sz="1200" dirty="0" smtClean="0"/>
              <a:t>社（</a:t>
            </a:r>
            <a:r>
              <a:rPr lang="en-US" altLang="ja-JP" sz="1200" dirty="0" smtClean="0"/>
              <a:t>30%</a:t>
            </a:r>
            <a:r>
              <a:rPr lang="ja-JP" altLang="en-US" sz="1200" dirty="0" smtClean="0"/>
              <a:t>）を対象としている</a:t>
            </a:r>
            <a:endParaRPr kumimoji="1" lang="ja-JP" altLang="en-US" sz="1200" dirty="0"/>
          </a:p>
        </p:txBody>
      </p:sp>
      <p:sp>
        <p:nvSpPr>
          <p:cNvPr id="17" name="テキスト ボックス 1"/>
          <p:cNvSpPr txBox="1"/>
          <p:nvPr/>
        </p:nvSpPr>
        <p:spPr>
          <a:xfrm>
            <a:off x="4666567" y="890477"/>
            <a:ext cx="1423275" cy="685320"/>
          </a:xfrm>
          <a:prstGeom prst="rect">
            <a:avLst/>
          </a:prstGeom>
          <a:solidFill>
            <a:schemeClr val="bg1">
              <a:lumMod val="95000"/>
            </a:schemeClr>
          </a:solid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smtClean="0">
                <a:solidFill>
                  <a:srgbClr val="002060"/>
                </a:solidFill>
              </a:rPr>
              <a:t>全体の</a:t>
            </a:r>
            <a:r>
              <a:rPr lang="en-US" altLang="ja-JP" sz="1100" dirty="0" smtClean="0">
                <a:solidFill>
                  <a:srgbClr val="002060"/>
                </a:solidFill>
              </a:rPr>
              <a:t>30</a:t>
            </a:r>
            <a:r>
              <a:rPr lang="ja-JP" altLang="en-US" sz="1100" dirty="0" smtClean="0">
                <a:solidFill>
                  <a:srgbClr val="002060"/>
                </a:solidFill>
              </a:rPr>
              <a:t>％（</a:t>
            </a:r>
            <a:r>
              <a:rPr lang="en-US" altLang="ja-JP" sz="1100" dirty="0" smtClean="0">
                <a:solidFill>
                  <a:srgbClr val="002060"/>
                </a:solidFill>
              </a:rPr>
              <a:t>52</a:t>
            </a:r>
            <a:r>
              <a:rPr lang="ja-JP" altLang="en-US" sz="1100" dirty="0" smtClean="0">
                <a:solidFill>
                  <a:srgbClr val="002060"/>
                </a:solidFill>
              </a:rPr>
              <a:t>社）がインターンシップの受入に関心を持っている</a:t>
            </a:r>
            <a:endParaRPr lang="ja-JP" altLang="en-US" sz="1100" dirty="0">
              <a:solidFill>
                <a:srgbClr val="002060"/>
              </a:solidFill>
            </a:endParaRPr>
          </a:p>
        </p:txBody>
      </p:sp>
      <p:graphicFrame>
        <p:nvGraphicFramePr>
          <p:cNvPr id="19" name="グラフ 18"/>
          <p:cNvGraphicFramePr>
            <a:graphicFrameLocks/>
          </p:cNvGraphicFramePr>
          <p:nvPr>
            <p:extLst>
              <p:ext uri="{D42A27DB-BD31-4B8C-83A1-F6EECF244321}">
                <p14:modId xmlns:p14="http://schemas.microsoft.com/office/powerpoint/2010/main" val="355098890"/>
              </p:ext>
            </p:extLst>
          </p:nvPr>
        </p:nvGraphicFramePr>
        <p:xfrm>
          <a:off x="6113302" y="487868"/>
          <a:ext cx="3384152" cy="21664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グラフ 20"/>
          <p:cNvGraphicFramePr>
            <a:graphicFrameLocks/>
          </p:cNvGraphicFramePr>
          <p:nvPr>
            <p:extLst>
              <p:ext uri="{D42A27DB-BD31-4B8C-83A1-F6EECF244321}">
                <p14:modId xmlns:p14="http://schemas.microsoft.com/office/powerpoint/2010/main" val="1793652280"/>
              </p:ext>
            </p:extLst>
          </p:nvPr>
        </p:nvGraphicFramePr>
        <p:xfrm>
          <a:off x="6012160" y="2430669"/>
          <a:ext cx="3977412" cy="22129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グラフ 21"/>
          <p:cNvGraphicFramePr>
            <a:graphicFrameLocks/>
          </p:cNvGraphicFramePr>
          <p:nvPr>
            <p:extLst>
              <p:ext uri="{D42A27DB-BD31-4B8C-83A1-F6EECF244321}">
                <p14:modId xmlns:p14="http://schemas.microsoft.com/office/powerpoint/2010/main" val="225335920"/>
              </p:ext>
            </p:extLst>
          </p:nvPr>
        </p:nvGraphicFramePr>
        <p:xfrm>
          <a:off x="2180398" y="4518237"/>
          <a:ext cx="3886212" cy="230888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グラフ 22"/>
          <p:cNvGraphicFramePr>
            <a:graphicFrameLocks/>
          </p:cNvGraphicFramePr>
          <p:nvPr>
            <p:extLst>
              <p:ext uri="{D42A27DB-BD31-4B8C-83A1-F6EECF244321}">
                <p14:modId xmlns:p14="http://schemas.microsoft.com/office/powerpoint/2010/main" val="3681099860"/>
              </p:ext>
            </p:extLst>
          </p:nvPr>
        </p:nvGraphicFramePr>
        <p:xfrm>
          <a:off x="6036083" y="4777917"/>
          <a:ext cx="3929566" cy="2262136"/>
        </p:xfrm>
        <a:graphic>
          <a:graphicData uri="http://schemas.openxmlformats.org/drawingml/2006/chart">
            <c:chart xmlns:c="http://schemas.openxmlformats.org/drawingml/2006/chart" xmlns:r="http://schemas.openxmlformats.org/officeDocument/2006/relationships" r:id="rId6"/>
          </a:graphicData>
        </a:graphic>
      </p:graphicFrame>
      <p:cxnSp>
        <p:nvCxnSpPr>
          <p:cNvPr id="9" name="直線矢印コネクタ 8"/>
          <p:cNvCxnSpPr/>
          <p:nvPr/>
        </p:nvCxnSpPr>
        <p:spPr>
          <a:xfrm>
            <a:off x="3937175" y="1196752"/>
            <a:ext cx="736528"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224031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21650" y="-341681"/>
            <a:ext cx="7254806" cy="1584176"/>
          </a:xfrm>
        </p:spPr>
        <p:txBody>
          <a:bodyPr>
            <a:noAutofit/>
          </a:bodyPr>
          <a:lstStyle/>
          <a:p>
            <a:pPr algn="l"/>
            <a:r>
              <a:rPr lang="ja-JP" altLang="en-US" sz="1800" dirty="0" smtClean="0"/>
              <a:t>問</a:t>
            </a:r>
            <a:r>
              <a:rPr lang="en-US" altLang="ja-JP" sz="1800" dirty="0" smtClean="0"/>
              <a:t>15.【</a:t>
            </a:r>
            <a:r>
              <a:rPr lang="ja-JP" altLang="en-US" sz="1800" dirty="0" smtClean="0"/>
              <a:t>熊本県立大学への期待</a:t>
            </a:r>
            <a:r>
              <a:rPr lang="en-US" altLang="ja-JP" sz="1800" dirty="0" smtClean="0"/>
              <a:t>】</a:t>
            </a:r>
            <a:br>
              <a:rPr lang="en-US" altLang="ja-JP" sz="1800" dirty="0" smtClean="0"/>
            </a:br>
            <a:r>
              <a:rPr lang="en-US" altLang="ja-JP" sz="1400" dirty="0" smtClean="0"/>
              <a:t>※</a:t>
            </a:r>
            <a:r>
              <a:rPr lang="ja-JP" altLang="en-US" sz="1400" dirty="0" smtClean="0"/>
              <a:t>熊本県、熊本県</a:t>
            </a:r>
            <a:r>
              <a:rPr lang="ja-JP" altLang="en-US" sz="1400" dirty="0"/>
              <a:t>立</a:t>
            </a:r>
            <a:r>
              <a:rPr lang="ja-JP" altLang="en-US" sz="1400" dirty="0" smtClean="0"/>
              <a:t>大学、</a:t>
            </a:r>
            <a:r>
              <a:rPr lang="en-US" altLang="ja-JP" sz="1400" dirty="0" smtClean="0"/>
              <a:t>JICA</a:t>
            </a:r>
            <a:r>
              <a:rPr lang="ja-JP" altLang="en-US" sz="1400" dirty="0" smtClean="0"/>
              <a:t>の連携プログラム（青年</a:t>
            </a:r>
            <a:r>
              <a:rPr lang="ja-JP" altLang="en-US" sz="1400" dirty="0"/>
              <a:t>海外協力隊派遣と修士号取得</a:t>
            </a:r>
            <a:r>
              <a:rPr lang="ja-JP" altLang="en-US" sz="1400" dirty="0" smtClean="0"/>
              <a:t>を　　</a:t>
            </a:r>
            <a:r>
              <a:rPr lang="en-US" altLang="ja-JP" sz="1400" dirty="0" smtClean="0"/>
              <a:t/>
            </a:r>
            <a:br>
              <a:rPr lang="en-US" altLang="ja-JP" sz="1400" dirty="0" smtClean="0"/>
            </a:br>
            <a:r>
              <a:rPr lang="ja-JP" altLang="en-US" sz="1400" dirty="0"/>
              <a:t>　</a:t>
            </a:r>
            <a:r>
              <a:rPr lang="ja-JP" altLang="en-US" sz="1400" dirty="0" smtClean="0"/>
              <a:t>組み合わせたプログラム）において</a:t>
            </a:r>
            <a:endParaRPr lang="ja-JP" altLang="en-US" sz="1400" dirty="0"/>
          </a:p>
        </p:txBody>
      </p:sp>
      <p:sp>
        <p:nvSpPr>
          <p:cNvPr id="4" name="スライド番号プレースホルダー 3"/>
          <p:cNvSpPr>
            <a:spLocks noGrp="1"/>
          </p:cNvSpPr>
          <p:nvPr>
            <p:ph type="sldNum" sz="quarter" idx="11"/>
          </p:nvPr>
        </p:nvSpPr>
        <p:spPr/>
        <p:txBody>
          <a:bodyPr/>
          <a:lstStyle/>
          <a:p>
            <a:fld id="{8E4AB5CB-76D4-4E4C-BBFD-05C6B7D3B877}" type="slidenum">
              <a:rPr lang="ja-JP" altLang="en-US" smtClean="0"/>
              <a:pPr/>
              <a:t>7</a:t>
            </a:fld>
            <a:endParaRPr lang="ja-JP" altLang="en-US"/>
          </a:p>
        </p:txBody>
      </p:sp>
      <p:graphicFrame>
        <p:nvGraphicFramePr>
          <p:cNvPr id="6" name="グラフ 5"/>
          <p:cNvGraphicFramePr>
            <a:graphicFrameLocks/>
          </p:cNvGraphicFramePr>
          <p:nvPr>
            <p:extLst>
              <p:ext uri="{D42A27DB-BD31-4B8C-83A1-F6EECF244321}">
                <p14:modId xmlns:p14="http://schemas.microsoft.com/office/powerpoint/2010/main" val="1501653324"/>
              </p:ext>
            </p:extLst>
          </p:nvPr>
        </p:nvGraphicFramePr>
        <p:xfrm>
          <a:off x="1310198" y="1913734"/>
          <a:ext cx="7348686" cy="454397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グラフ 6"/>
          <p:cNvGraphicFramePr>
            <a:graphicFrameLocks/>
          </p:cNvGraphicFramePr>
          <p:nvPr>
            <p:extLst>
              <p:ext uri="{D42A27DB-BD31-4B8C-83A1-F6EECF244321}">
                <p14:modId xmlns:p14="http://schemas.microsoft.com/office/powerpoint/2010/main" val="3945809801"/>
              </p:ext>
            </p:extLst>
          </p:nvPr>
        </p:nvGraphicFramePr>
        <p:xfrm>
          <a:off x="2195736" y="1290797"/>
          <a:ext cx="6264696" cy="52152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6935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パワーポイント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広報室推奨ゴシック系">
      <a:majorFont>
        <a:latin typeface="Arial"/>
        <a:ea typeface="HGSｺﾞｼｯｸE"/>
        <a:cs typeface=""/>
      </a:majorFont>
      <a:minorFont>
        <a:latin typeface="Corbe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英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広報室推奨ゴシック系">
      <a:majorFont>
        <a:latin typeface="Arial"/>
        <a:ea typeface="HGSｺﾞｼｯｸE"/>
        <a:cs typeface=""/>
      </a:majorFont>
      <a:minorFont>
        <a:latin typeface="Corbe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パワーポイントテンプレート</Template>
  <TotalTime>620</TotalTime>
  <Words>447</Words>
  <Application>Microsoft Office PowerPoint</Application>
  <PresentationFormat>画面に合わせる (4:3)</PresentationFormat>
  <Paragraphs>169</Paragraphs>
  <Slides>8</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8</vt:i4>
      </vt:variant>
    </vt:vector>
  </HeadingPairs>
  <TitlesOfParts>
    <vt:vector size="17" baseType="lpstr">
      <vt:lpstr>HGSｺﾞｼｯｸE</vt:lpstr>
      <vt:lpstr>ＭＳ Ｐゴシック</vt:lpstr>
      <vt:lpstr>ＭＳ ゴシック</vt:lpstr>
      <vt:lpstr>Arial</vt:lpstr>
      <vt:lpstr>Calibri</vt:lpstr>
      <vt:lpstr>Corbel</vt:lpstr>
      <vt:lpstr>Times New Roman</vt:lpstr>
      <vt:lpstr>パワーポイントテンプレート</vt:lpstr>
      <vt:lpstr>英語</vt:lpstr>
      <vt:lpstr>熊本県とJICAの連携にかかるアンケート結果 （速報版）  2019年10月9日</vt:lpstr>
      <vt:lpstr>調査概要</vt:lpstr>
      <vt:lpstr>【回答企業・団体の概要】</vt:lpstr>
      <vt:lpstr>PowerPoint プレゼンテーション</vt:lpstr>
      <vt:lpstr>問7.【青年海外協力隊に対する理解】</vt:lpstr>
      <vt:lpstr>問8.【人材への関心】 ※熊本県内で地域・社会の発展に貢献したいと希望する方を対象に、青年海外協力隊の 　経験と大学院教育の両方の機会を提供することによる人材の育成を検討。このような 　人材の採用についての関心は。 </vt:lpstr>
      <vt:lpstr>問10.【インターンシップへの関心】</vt:lpstr>
      <vt:lpstr>問15.【熊本県立大学への期待】 ※熊本県、熊本県立大学、JICAの連携プログラム（青年海外協力隊派遣と修士号取得を　　 　組み合わせたプログラム）において</vt:lpstr>
    </vt:vector>
  </TitlesOfParts>
  <Company>JICA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熊本県とJICAの連携にかかるアンケート結果</dc:title>
  <dc:creator>JICA</dc:creator>
  <cp:lastModifiedBy>ST</cp:lastModifiedBy>
  <cp:revision>64</cp:revision>
  <cp:lastPrinted>2019-10-03T12:11:48Z</cp:lastPrinted>
  <dcterms:created xsi:type="dcterms:W3CDTF">2019-09-20T08:24:50Z</dcterms:created>
  <dcterms:modified xsi:type="dcterms:W3CDTF">2019-10-08T10:56:03Z</dcterms:modified>
</cp:coreProperties>
</file>